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2" r:id="rId8"/>
    <p:sldId id="263" r:id="rId9"/>
    <p:sldId id="272" r:id="rId10"/>
    <p:sldId id="264" r:id="rId11"/>
    <p:sldId id="267" r:id="rId12"/>
    <p:sldId id="266" r:id="rId13"/>
    <p:sldId id="268" r:id="rId14"/>
    <p:sldId id="269" r:id="rId15"/>
    <p:sldId id="270" r:id="rId16"/>
    <p:sldId id="273" r:id="rId17"/>
    <p:sldId id="271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49"/>
  </p:normalViewPr>
  <p:slideViewPr>
    <p:cSldViewPr snapToGrid="0">
      <p:cViewPr varScale="1">
        <p:scale>
          <a:sx n="102" d="100"/>
          <a:sy n="102" d="100"/>
        </p:scale>
        <p:origin x="9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markstephens\Dropbox\Australia\Bank%20project\Articles\Revised%20A2\R%20A2%20Figu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nsw-my.sharepoint.com/personal/z3344334_ad_unsw_edu_au/Documents/Working%20files/HP%20archive/Live%20projects/Miscellaneous/Aus-UK%20preso%20char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unsw-my.sharepoint.com/personal/z3344334_ad_unsw_edu_au/Documents/Working%20files/HP%20archive/Live%20projects/Miscellaneous/NAB%20graph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Tenure</a:t>
            </a:r>
            <a:r>
              <a:rPr lang="en-GB" baseline="0"/>
              <a:t> in Australia and the UK (2002/03 and 2019/20)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'Fig 1 Tenure'!$A$5</c:f>
              <c:strCache>
                <c:ptCount val="1"/>
                <c:pt idx="0">
                  <c:v>Outright ownership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'Fig 1 Tenure'!$B$4:$E$4</c:f>
              <c:strCache>
                <c:ptCount val="4"/>
                <c:pt idx="0">
                  <c:v>Australia (2002/03)</c:v>
                </c:pt>
                <c:pt idx="1">
                  <c:v>UK (2002/03)</c:v>
                </c:pt>
                <c:pt idx="2">
                  <c:v>Australia (2019/20)</c:v>
                </c:pt>
                <c:pt idx="3">
                  <c:v>UK (2019/20)</c:v>
                </c:pt>
              </c:strCache>
            </c:strRef>
          </c:cat>
          <c:val>
            <c:numRef>
              <c:f>'Fig 1 Tenure'!$B$5:$E$5</c:f>
              <c:numCache>
                <c:formatCode>General</c:formatCode>
                <c:ptCount val="4"/>
                <c:pt idx="0">
                  <c:v>36</c:v>
                </c:pt>
                <c:pt idx="1">
                  <c:v>29</c:v>
                </c:pt>
                <c:pt idx="2">
                  <c:v>30</c:v>
                </c:pt>
                <c:pt idx="3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DE-6941-8110-99231882216A}"/>
            </c:ext>
          </c:extLst>
        </c:ser>
        <c:ser>
          <c:idx val="1"/>
          <c:order val="1"/>
          <c:tx>
            <c:strRef>
              <c:f>'Fig 1 Tenure'!$A$6</c:f>
              <c:strCache>
                <c:ptCount val="1"/>
                <c:pt idx="0">
                  <c:v>Mortgaged ownership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'Fig 1 Tenure'!$B$4:$E$4</c:f>
              <c:strCache>
                <c:ptCount val="4"/>
                <c:pt idx="0">
                  <c:v>Australia (2002/03)</c:v>
                </c:pt>
                <c:pt idx="1">
                  <c:v>UK (2002/03)</c:v>
                </c:pt>
                <c:pt idx="2">
                  <c:v>Australia (2019/20)</c:v>
                </c:pt>
                <c:pt idx="3">
                  <c:v>UK (2019/20)</c:v>
                </c:pt>
              </c:strCache>
            </c:strRef>
          </c:cat>
          <c:val>
            <c:numRef>
              <c:f>'Fig 1 Tenure'!$B$6:$E$6</c:f>
              <c:numCache>
                <c:formatCode>General</c:formatCode>
                <c:ptCount val="4"/>
                <c:pt idx="0">
                  <c:v>33</c:v>
                </c:pt>
                <c:pt idx="1">
                  <c:v>41</c:v>
                </c:pt>
                <c:pt idx="2">
                  <c:v>37</c:v>
                </c:pt>
                <c:pt idx="3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DE-6941-8110-99231882216A}"/>
            </c:ext>
          </c:extLst>
        </c:ser>
        <c:ser>
          <c:idx val="2"/>
          <c:order val="2"/>
          <c:tx>
            <c:strRef>
              <c:f>'Fig 1 Tenure'!$A$7</c:f>
              <c:strCache>
                <c:ptCount val="1"/>
                <c:pt idx="0">
                  <c:v>Public/ social rent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'Fig 1 Tenure'!$B$4:$E$4</c:f>
              <c:strCache>
                <c:ptCount val="4"/>
                <c:pt idx="0">
                  <c:v>Australia (2002/03)</c:v>
                </c:pt>
                <c:pt idx="1">
                  <c:v>UK (2002/03)</c:v>
                </c:pt>
                <c:pt idx="2">
                  <c:v>Australia (2019/20)</c:v>
                </c:pt>
                <c:pt idx="3">
                  <c:v>UK (2019/20)</c:v>
                </c:pt>
              </c:strCache>
            </c:strRef>
          </c:cat>
          <c:val>
            <c:numRef>
              <c:f>'Fig 1 Tenure'!$B$7:$E$7</c:f>
              <c:numCache>
                <c:formatCode>General</c:formatCode>
                <c:ptCount val="4"/>
                <c:pt idx="0">
                  <c:v>5</c:v>
                </c:pt>
                <c:pt idx="1">
                  <c:v>20</c:v>
                </c:pt>
                <c:pt idx="2">
                  <c:v>3</c:v>
                </c:pt>
                <c:pt idx="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DE-6941-8110-99231882216A}"/>
            </c:ext>
          </c:extLst>
        </c:ser>
        <c:ser>
          <c:idx val="3"/>
          <c:order val="3"/>
          <c:tx>
            <c:strRef>
              <c:f>'Fig 1 Tenure'!$A$8</c:f>
              <c:strCache>
                <c:ptCount val="1"/>
                <c:pt idx="0">
                  <c:v>Private rent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'Fig 1 Tenure'!$B$4:$E$4</c:f>
              <c:strCache>
                <c:ptCount val="4"/>
                <c:pt idx="0">
                  <c:v>Australia (2002/03)</c:v>
                </c:pt>
                <c:pt idx="1">
                  <c:v>UK (2002/03)</c:v>
                </c:pt>
                <c:pt idx="2">
                  <c:v>Australia (2019/20)</c:v>
                </c:pt>
                <c:pt idx="3">
                  <c:v>UK (2019/20)</c:v>
                </c:pt>
              </c:strCache>
            </c:strRef>
          </c:cat>
          <c:val>
            <c:numRef>
              <c:f>'Fig 1 Tenure'!$B$8:$E$8</c:f>
              <c:numCache>
                <c:formatCode>General</c:formatCode>
                <c:ptCount val="4"/>
                <c:pt idx="0">
                  <c:v>22</c:v>
                </c:pt>
                <c:pt idx="1">
                  <c:v>10</c:v>
                </c:pt>
                <c:pt idx="2">
                  <c:v>26</c:v>
                </c:pt>
                <c:pt idx="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7DE-6941-8110-99231882216A}"/>
            </c:ext>
          </c:extLst>
        </c:ser>
        <c:ser>
          <c:idx val="4"/>
          <c:order val="4"/>
          <c:tx>
            <c:strRef>
              <c:f>'Fig 1 Tenure'!$A$9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'Fig 1 Tenure'!$B$4:$E$4</c:f>
              <c:strCache>
                <c:ptCount val="4"/>
                <c:pt idx="0">
                  <c:v>Australia (2002/03)</c:v>
                </c:pt>
                <c:pt idx="1">
                  <c:v>UK (2002/03)</c:v>
                </c:pt>
                <c:pt idx="2">
                  <c:v>Australia (2019/20)</c:v>
                </c:pt>
                <c:pt idx="3">
                  <c:v>UK (2019/20)</c:v>
                </c:pt>
              </c:strCache>
            </c:strRef>
          </c:cat>
          <c:val>
            <c:numRef>
              <c:f>'Fig 1 Tenure'!$B$9:$E$9</c:f>
              <c:numCache>
                <c:formatCode>General</c:formatCode>
                <c:ptCount val="4"/>
                <c:pt idx="0">
                  <c:v>4</c:v>
                </c:pt>
                <c:pt idx="1">
                  <c:v>0</c:v>
                </c:pt>
                <c:pt idx="2">
                  <c:v>4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DE-6941-8110-9923188221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408244272"/>
        <c:axId val="2137184591"/>
      </c:barChart>
      <c:catAx>
        <c:axId val="40824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7184591"/>
        <c:crosses val="autoZero"/>
        <c:auto val="1"/>
        <c:lblAlgn val="ctr"/>
        <c:lblOffset val="100"/>
        <c:noMultiLvlLbl val="0"/>
      </c:catAx>
      <c:valAx>
        <c:axId val="2137184591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%</a:t>
                </a:r>
                <a:r>
                  <a:rPr lang="en-GB" baseline="0"/>
                  <a:t> households</a:t>
                </a:r>
                <a:endParaRPr lang="en-GB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82442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/>
              <a:t>House prices and mortgage rates, Australia, 2017-24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'[Aus-UK preso charts.xlsx]Fig 2.1'!$B$64</c:f>
              <c:strCache>
                <c:ptCount val="1"/>
                <c:pt idx="0">
                  <c:v>Mean price ($000s) - LH axis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'[Aus-UK preso charts.xlsx]Fig 2.1'!$A$65:$A$94</c:f>
              <c:numCache>
                <c:formatCode>mmm\-yy</c:formatCode>
                <c:ptCount val="30"/>
                <c:pt idx="0">
                  <c:v>42795</c:v>
                </c:pt>
                <c:pt idx="1">
                  <c:v>42887</c:v>
                </c:pt>
                <c:pt idx="2">
                  <c:v>42979</c:v>
                </c:pt>
                <c:pt idx="3">
                  <c:v>43070</c:v>
                </c:pt>
                <c:pt idx="4">
                  <c:v>43160</c:v>
                </c:pt>
                <c:pt idx="5">
                  <c:v>43252</c:v>
                </c:pt>
                <c:pt idx="6">
                  <c:v>43344</c:v>
                </c:pt>
                <c:pt idx="7">
                  <c:v>43435</c:v>
                </c:pt>
                <c:pt idx="8">
                  <c:v>43525</c:v>
                </c:pt>
                <c:pt idx="9">
                  <c:v>43617</c:v>
                </c:pt>
                <c:pt idx="10">
                  <c:v>43709</c:v>
                </c:pt>
                <c:pt idx="11">
                  <c:v>43800</c:v>
                </c:pt>
                <c:pt idx="12">
                  <c:v>43891</c:v>
                </c:pt>
                <c:pt idx="13">
                  <c:v>43983</c:v>
                </c:pt>
                <c:pt idx="14">
                  <c:v>44075</c:v>
                </c:pt>
                <c:pt idx="15">
                  <c:v>44166</c:v>
                </c:pt>
                <c:pt idx="16">
                  <c:v>44256</c:v>
                </c:pt>
                <c:pt idx="17">
                  <c:v>44348</c:v>
                </c:pt>
                <c:pt idx="18">
                  <c:v>44440</c:v>
                </c:pt>
                <c:pt idx="19">
                  <c:v>44531</c:v>
                </c:pt>
                <c:pt idx="20">
                  <c:v>44621</c:v>
                </c:pt>
                <c:pt idx="21">
                  <c:v>44713</c:v>
                </c:pt>
                <c:pt idx="22">
                  <c:v>44805</c:v>
                </c:pt>
                <c:pt idx="23">
                  <c:v>44896</c:v>
                </c:pt>
                <c:pt idx="24">
                  <c:v>44986</c:v>
                </c:pt>
                <c:pt idx="25">
                  <c:v>45078</c:v>
                </c:pt>
                <c:pt idx="26">
                  <c:v>45170</c:v>
                </c:pt>
                <c:pt idx="27">
                  <c:v>45261</c:v>
                </c:pt>
                <c:pt idx="28">
                  <c:v>45352</c:v>
                </c:pt>
                <c:pt idx="29">
                  <c:v>45444</c:v>
                </c:pt>
              </c:numCache>
            </c:numRef>
          </c:cat>
          <c:val>
            <c:numRef>
              <c:f>'[Aus-UK preso charts.xlsx]Fig 2.1'!$B$65:$B$94</c:f>
              <c:numCache>
                <c:formatCode>0.0;\-0.0;0.0;@</c:formatCode>
                <c:ptCount val="30"/>
                <c:pt idx="0">
                  <c:v>665</c:v>
                </c:pt>
                <c:pt idx="1">
                  <c:v>678.8</c:v>
                </c:pt>
                <c:pt idx="2">
                  <c:v>676.4</c:v>
                </c:pt>
                <c:pt idx="3">
                  <c:v>689.7</c:v>
                </c:pt>
                <c:pt idx="4">
                  <c:v>688</c:v>
                </c:pt>
                <c:pt idx="5">
                  <c:v>681.1</c:v>
                </c:pt>
                <c:pt idx="6">
                  <c:v>671.7</c:v>
                </c:pt>
                <c:pt idx="7">
                  <c:v>661.4</c:v>
                </c:pt>
                <c:pt idx="8">
                  <c:v>646</c:v>
                </c:pt>
                <c:pt idx="9">
                  <c:v>649.29999999999995</c:v>
                </c:pt>
                <c:pt idx="10">
                  <c:v>668.8</c:v>
                </c:pt>
                <c:pt idx="11">
                  <c:v>686.8</c:v>
                </c:pt>
                <c:pt idx="12">
                  <c:v>694.7</c:v>
                </c:pt>
                <c:pt idx="13">
                  <c:v>689.4</c:v>
                </c:pt>
                <c:pt idx="14">
                  <c:v>706.7</c:v>
                </c:pt>
                <c:pt idx="15">
                  <c:v>738.9</c:v>
                </c:pt>
                <c:pt idx="16">
                  <c:v>778.3</c:v>
                </c:pt>
                <c:pt idx="17">
                  <c:v>813.9</c:v>
                </c:pt>
                <c:pt idx="18">
                  <c:v>865.7</c:v>
                </c:pt>
                <c:pt idx="19">
                  <c:v>916.8</c:v>
                </c:pt>
                <c:pt idx="20">
                  <c:v>930.6</c:v>
                </c:pt>
                <c:pt idx="21">
                  <c:v>921.2</c:v>
                </c:pt>
                <c:pt idx="22">
                  <c:v>890.5</c:v>
                </c:pt>
                <c:pt idx="23">
                  <c:v>891</c:v>
                </c:pt>
                <c:pt idx="24">
                  <c:v>890.9</c:v>
                </c:pt>
                <c:pt idx="25">
                  <c:v>914.9</c:v>
                </c:pt>
                <c:pt idx="26">
                  <c:v>925.2</c:v>
                </c:pt>
                <c:pt idx="27">
                  <c:v>949.4</c:v>
                </c:pt>
                <c:pt idx="28">
                  <c:v>957.7</c:v>
                </c:pt>
                <c:pt idx="29">
                  <c:v>973.3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BAA-4D5C-B270-535BA13D5B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3001424"/>
        <c:axId val="512999128"/>
      </c:lineChart>
      <c:lineChart>
        <c:grouping val="standard"/>
        <c:varyColors val="0"/>
        <c:ser>
          <c:idx val="1"/>
          <c:order val="1"/>
          <c:tx>
            <c:strRef>
              <c:f>'[Aus-UK preso charts.xlsx]Fig 2.1'!$C$64</c:f>
              <c:strCache>
                <c:ptCount val="1"/>
                <c:pt idx="0">
                  <c:v>Indicative mortgage interest rate (%) - RH axis</c:v>
                </c:pt>
              </c:strCache>
            </c:strRef>
          </c:tx>
          <c:spPr>
            <a:ln w="28575" cap="rnd">
              <a:solidFill>
                <a:schemeClr val="accent3">
                  <a:lumMod val="40000"/>
                  <a:lumOff val="60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'[Aus-UK preso charts.xlsx]Fig 2.1'!$A$65:$A$94</c:f>
              <c:numCache>
                <c:formatCode>mmm\-yy</c:formatCode>
                <c:ptCount val="30"/>
                <c:pt idx="0">
                  <c:v>42795</c:v>
                </c:pt>
                <c:pt idx="1">
                  <c:v>42887</c:v>
                </c:pt>
                <c:pt idx="2">
                  <c:v>42979</c:v>
                </c:pt>
                <c:pt idx="3">
                  <c:v>43070</c:v>
                </c:pt>
                <c:pt idx="4">
                  <c:v>43160</c:v>
                </c:pt>
                <c:pt idx="5">
                  <c:v>43252</c:v>
                </c:pt>
                <c:pt idx="6">
                  <c:v>43344</c:v>
                </c:pt>
                <c:pt idx="7">
                  <c:v>43435</c:v>
                </c:pt>
                <c:pt idx="8">
                  <c:v>43525</c:v>
                </c:pt>
                <c:pt idx="9">
                  <c:v>43617</c:v>
                </c:pt>
                <c:pt idx="10">
                  <c:v>43709</c:v>
                </c:pt>
                <c:pt idx="11">
                  <c:v>43800</c:v>
                </c:pt>
                <c:pt idx="12">
                  <c:v>43891</c:v>
                </c:pt>
                <c:pt idx="13">
                  <c:v>43983</c:v>
                </c:pt>
                <c:pt idx="14">
                  <c:v>44075</c:v>
                </c:pt>
                <c:pt idx="15">
                  <c:v>44166</c:v>
                </c:pt>
                <c:pt idx="16">
                  <c:v>44256</c:v>
                </c:pt>
                <c:pt idx="17">
                  <c:v>44348</c:v>
                </c:pt>
                <c:pt idx="18">
                  <c:v>44440</c:v>
                </c:pt>
                <c:pt idx="19">
                  <c:v>44531</c:v>
                </c:pt>
                <c:pt idx="20">
                  <c:v>44621</c:v>
                </c:pt>
                <c:pt idx="21">
                  <c:v>44713</c:v>
                </c:pt>
                <c:pt idx="22">
                  <c:v>44805</c:v>
                </c:pt>
                <c:pt idx="23">
                  <c:v>44896</c:v>
                </c:pt>
                <c:pt idx="24">
                  <c:v>44986</c:v>
                </c:pt>
                <c:pt idx="25">
                  <c:v>45078</c:v>
                </c:pt>
                <c:pt idx="26">
                  <c:v>45170</c:v>
                </c:pt>
                <c:pt idx="27">
                  <c:v>45261</c:v>
                </c:pt>
                <c:pt idx="28">
                  <c:v>45352</c:v>
                </c:pt>
                <c:pt idx="29">
                  <c:v>45444</c:v>
                </c:pt>
              </c:numCache>
            </c:numRef>
          </c:cat>
          <c:val>
            <c:numRef>
              <c:f>'[Aus-UK preso charts.xlsx]Fig 2.1'!$C$65:$C$94</c:f>
              <c:numCache>
                <c:formatCode>0.0</c:formatCode>
                <c:ptCount val="30"/>
                <c:pt idx="0">
                  <c:v>5.3000000000000007</c:v>
                </c:pt>
                <c:pt idx="1">
                  <c:v>5.25</c:v>
                </c:pt>
                <c:pt idx="2">
                  <c:v>5.2</c:v>
                </c:pt>
                <c:pt idx="3">
                  <c:v>5.2</c:v>
                </c:pt>
                <c:pt idx="4">
                  <c:v>5.2</c:v>
                </c:pt>
                <c:pt idx="5">
                  <c:v>5.2</c:v>
                </c:pt>
                <c:pt idx="6">
                  <c:v>5.3000000000000007</c:v>
                </c:pt>
                <c:pt idx="7">
                  <c:v>5.3500000000000005</c:v>
                </c:pt>
                <c:pt idx="8">
                  <c:v>5.37</c:v>
                </c:pt>
                <c:pt idx="9">
                  <c:v>5.15</c:v>
                </c:pt>
                <c:pt idx="10">
                  <c:v>4.9400000000000004</c:v>
                </c:pt>
                <c:pt idx="11">
                  <c:v>4.8</c:v>
                </c:pt>
                <c:pt idx="12">
                  <c:v>4.5199999999999996</c:v>
                </c:pt>
                <c:pt idx="13">
                  <c:v>4.5199999999999996</c:v>
                </c:pt>
                <c:pt idx="14">
                  <c:v>4.5199999999999996</c:v>
                </c:pt>
                <c:pt idx="15">
                  <c:v>4.5199999999999996</c:v>
                </c:pt>
                <c:pt idx="16">
                  <c:v>4.5199999999999996</c:v>
                </c:pt>
                <c:pt idx="17">
                  <c:v>4.5199999999999996</c:v>
                </c:pt>
                <c:pt idx="18">
                  <c:v>4.5199999999999996</c:v>
                </c:pt>
                <c:pt idx="19">
                  <c:v>4.5199999999999996</c:v>
                </c:pt>
                <c:pt idx="20">
                  <c:v>4.5199999999999996</c:v>
                </c:pt>
                <c:pt idx="21">
                  <c:v>5.27</c:v>
                </c:pt>
                <c:pt idx="22">
                  <c:v>6.77</c:v>
                </c:pt>
                <c:pt idx="23">
                  <c:v>7.52</c:v>
                </c:pt>
                <c:pt idx="24">
                  <c:v>8.02</c:v>
                </c:pt>
                <c:pt idx="25">
                  <c:v>8.52</c:v>
                </c:pt>
                <c:pt idx="26">
                  <c:v>8.52</c:v>
                </c:pt>
                <c:pt idx="27">
                  <c:v>8.77</c:v>
                </c:pt>
                <c:pt idx="28">
                  <c:v>8.77</c:v>
                </c:pt>
                <c:pt idx="29">
                  <c:v>8.77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BAA-4D5C-B270-535BA13D5B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5046608"/>
        <c:axId val="105048528"/>
      </c:lineChart>
      <c:dateAx>
        <c:axId val="51300142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2999128"/>
        <c:crosses val="autoZero"/>
        <c:auto val="1"/>
        <c:lblOffset val="100"/>
        <c:baseTimeUnit val="months"/>
      </c:dateAx>
      <c:valAx>
        <c:axId val="512999128"/>
        <c:scaling>
          <c:orientation val="minMax"/>
          <c:min val="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3001424"/>
        <c:crosses val="autoZero"/>
        <c:crossBetween val="between"/>
      </c:valAx>
      <c:valAx>
        <c:axId val="105048528"/>
        <c:scaling>
          <c:orientation val="minMax"/>
          <c:max val="9"/>
          <c:min val="2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046608"/>
        <c:crosses val="max"/>
        <c:crossBetween val="between"/>
      </c:valAx>
      <c:dateAx>
        <c:axId val="105046608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05048528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 sz="1800" b="1" dirty="0"/>
              <a:t>Residential</a:t>
            </a:r>
            <a:r>
              <a:rPr lang="en-AU" sz="1800" b="1" baseline="0" dirty="0"/>
              <a:t> building approvals, 2010-24</a:t>
            </a:r>
            <a:endParaRPr lang="en-AU" sz="18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702537182852143"/>
          <c:y val="0.18841139947358967"/>
          <c:w val="0.84464129483814521"/>
          <c:h val="0.61372585061759466"/>
        </c:manualLayout>
      </c:layout>
      <c:lineChart>
        <c:grouping val="standard"/>
        <c:varyColors val="0"/>
        <c:ser>
          <c:idx val="0"/>
          <c:order val="0"/>
          <c:tx>
            <c:strRef>
              <c:f>'Sheet2 (2)'!$B$1</c:f>
              <c:strCache>
                <c:ptCount val="1"/>
                <c:pt idx="0">
                  <c:v>Apartments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'Sheet2 (2)'!$A$2:$A$171</c:f>
              <c:numCache>
                <c:formatCode>mmm\-yy</c:formatCode>
                <c:ptCount val="170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  <c:pt idx="144">
                  <c:v>44562</c:v>
                </c:pt>
                <c:pt idx="145">
                  <c:v>44593</c:v>
                </c:pt>
                <c:pt idx="146">
                  <c:v>44621</c:v>
                </c:pt>
                <c:pt idx="147">
                  <c:v>44652</c:v>
                </c:pt>
                <c:pt idx="148">
                  <c:v>44682</c:v>
                </c:pt>
                <c:pt idx="149">
                  <c:v>44713</c:v>
                </c:pt>
                <c:pt idx="150">
                  <c:v>44743</c:v>
                </c:pt>
                <c:pt idx="151">
                  <c:v>44774</c:v>
                </c:pt>
                <c:pt idx="152">
                  <c:v>44805</c:v>
                </c:pt>
                <c:pt idx="153">
                  <c:v>44835</c:v>
                </c:pt>
                <c:pt idx="154">
                  <c:v>44866</c:v>
                </c:pt>
                <c:pt idx="155">
                  <c:v>44896</c:v>
                </c:pt>
                <c:pt idx="156">
                  <c:v>44927</c:v>
                </c:pt>
                <c:pt idx="157">
                  <c:v>44958</c:v>
                </c:pt>
                <c:pt idx="158">
                  <c:v>44986</c:v>
                </c:pt>
                <c:pt idx="159">
                  <c:v>45017</c:v>
                </c:pt>
                <c:pt idx="160">
                  <c:v>45047</c:v>
                </c:pt>
                <c:pt idx="161">
                  <c:v>45078</c:v>
                </c:pt>
                <c:pt idx="162">
                  <c:v>45108</c:v>
                </c:pt>
                <c:pt idx="163">
                  <c:v>45139</c:v>
                </c:pt>
                <c:pt idx="164">
                  <c:v>45170</c:v>
                </c:pt>
                <c:pt idx="165">
                  <c:v>45200</c:v>
                </c:pt>
                <c:pt idx="166">
                  <c:v>45231</c:v>
                </c:pt>
                <c:pt idx="167">
                  <c:v>45261</c:v>
                </c:pt>
                <c:pt idx="168">
                  <c:v>45292</c:v>
                </c:pt>
                <c:pt idx="169">
                  <c:v>45323</c:v>
                </c:pt>
              </c:numCache>
            </c:numRef>
          </c:cat>
          <c:val>
            <c:numRef>
              <c:f>'Sheet2 (2)'!$B$2:$B$171</c:f>
              <c:numCache>
                <c:formatCode>0</c:formatCode>
                <c:ptCount val="170"/>
                <c:pt idx="0">
                  <c:v>5.1479999999999997</c:v>
                </c:pt>
                <c:pt idx="1">
                  <c:v>5.5019999999999998</c:v>
                </c:pt>
                <c:pt idx="2">
                  <c:v>5.734</c:v>
                </c:pt>
                <c:pt idx="3">
                  <c:v>5.8209999999999997</c:v>
                </c:pt>
                <c:pt idx="4">
                  <c:v>5.7750000000000004</c:v>
                </c:pt>
                <c:pt idx="5">
                  <c:v>5.6710000000000003</c:v>
                </c:pt>
                <c:pt idx="6">
                  <c:v>5.5739999999999998</c:v>
                </c:pt>
                <c:pt idx="7">
                  <c:v>5.5469999999999997</c:v>
                </c:pt>
                <c:pt idx="8">
                  <c:v>5.5579999999999998</c:v>
                </c:pt>
                <c:pt idx="9">
                  <c:v>5.5410000000000004</c:v>
                </c:pt>
                <c:pt idx="10">
                  <c:v>5.4740000000000002</c:v>
                </c:pt>
                <c:pt idx="11">
                  <c:v>5.39</c:v>
                </c:pt>
                <c:pt idx="12">
                  <c:v>5.3</c:v>
                </c:pt>
                <c:pt idx="13">
                  <c:v>5.1580000000000004</c:v>
                </c:pt>
                <c:pt idx="14">
                  <c:v>5.0380000000000003</c:v>
                </c:pt>
                <c:pt idx="15">
                  <c:v>5.0419999999999998</c:v>
                </c:pt>
                <c:pt idx="16">
                  <c:v>5.133</c:v>
                </c:pt>
                <c:pt idx="17">
                  <c:v>5.2069999999999999</c:v>
                </c:pt>
                <c:pt idx="18">
                  <c:v>5.1970000000000001</c:v>
                </c:pt>
                <c:pt idx="19">
                  <c:v>5.0339999999999998</c:v>
                </c:pt>
                <c:pt idx="20">
                  <c:v>4.7530000000000001</c:v>
                </c:pt>
                <c:pt idx="21">
                  <c:v>4.3979999999999997</c:v>
                </c:pt>
                <c:pt idx="22">
                  <c:v>3.9870000000000001</c:v>
                </c:pt>
                <c:pt idx="23">
                  <c:v>3.6589999999999998</c:v>
                </c:pt>
                <c:pt idx="24">
                  <c:v>3.6659999999999999</c:v>
                </c:pt>
                <c:pt idx="25">
                  <c:v>4.0170000000000003</c:v>
                </c:pt>
                <c:pt idx="26">
                  <c:v>4.5250000000000004</c:v>
                </c:pt>
                <c:pt idx="27">
                  <c:v>5.008</c:v>
                </c:pt>
                <c:pt idx="28">
                  <c:v>5.4349999999999996</c:v>
                </c:pt>
                <c:pt idx="29">
                  <c:v>5.758</c:v>
                </c:pt>
                <c:pt idx="30">
                  <c:v>5.9690000000000003</c:v>
                </c:pt>
                <c:pt idx="31">
                  <c:v>6.0819999999999999</c:v>
                </c:pt>
                <c:pt idx="32">
                  <c:v>6.1070000000000002</c:v>
                </c:pt>
                <c:pt idx="33">
                  <c:v>6.0149999999999997</c:v>
                </c:pt>
                <c:pt idx="34">
                  <c:v>5.8620000000000001</c:v>
                </c:pt>
                <c:pt idx="35">
                  <c:v>5.6980000000000004</c:v>
                </c:pt>
                <c:pt idx="36">
                  <c:v>5.51</c:v>
                </c:pt>
                <c:pt idx="37">
                  <c:v>5.3929999999999998</c:v>
                </c:pt>
                <c:pt idx="38">
                  <c:v>5.4109999999999996</c:v>
                </c:pt>
                <c:pt idx="39">
                  <c:v>5.5620000000000003</c:v>
                </c:pt>
                <c:pt idx="40">
                  <c:v>5.8369999999999997</c:v>
                </c:pt>
                <c:pt idx="41">
                  <c:v>6.2329999999999997</c:v>
                </c:pt>
                <c:pt idx="42">
                  <c:v>6.7119999999999997</c:v>
                </c:pt>
                <c:pt idx="43">
                  <c:v>7.2110000000000003</c:v>
                </c:pt>
                <c:pt idx="44">
                  <c:v>7.6609999999999996</c:v>
                </c:pt>
                <c:pt idx="45">
                  <c:v>7.9349999999999996</c:v>
                </c:pt>
                <c:pt idx="46">
                  <c:v>7.9409999999999998</c:v>
                </c:pt>
                <c:pt idx="47">
                  <c:v>7.6760000000000002</c:v>
                </c:pt>
                <c:pt idx="48">
                  <c:v>7.2859999999999996</c:v>
                </c:pt>
                <c:pt idx="49">
                  <c:v>6.9059999999999997</c:v>
                </c:pt>
                <c:pt idx="50">
                  <c:v>6.6849999999999996</c:v>
                </c:pt>
                <c:pt idx="51">
                  <c:v>6.66</c:v>
                </c:pt>
                <c:pt idx="52">
                  <c:v>6.7249999999999996</c:v>
                </c:pt>
                <c:pt idx="53">
                  <c:v>6.8979999999999997</c:v>
                </c:pt>
                <c:pt idx="54">
                  <c:v>7.2160000000000002</c:v>
                </c:pt>
                <c:pt idx="55">
                  <c:v>7.6559999999999997</c:v>
                </c:pt>
                <c:pt idx="56">
                  <c:v>8.1359999999999992</c:v>
                </c:pt>
                <c:pt idx="57">
                  <c:v>8.6359999999999992</c:v>
                </c:pt>
                <c:pt idx="58">
                  <c:v>9.0830000000000002</c:v>
                </c:pt>
                <c:pt idx="59">
                  <c:v>9.4700000000000006</c:v>
                </c:pt>
                <c:pt idx="60">
                  <c:v>9.7859999999999996</c:v>
                </c:pt>
                <c:pt idx="61">
                  <c:v>10.009</c:v>
                </c:pt>
                <c:pt idx="62">
                  <c:v>10.084</c:v>
                </c:pt>
                <c:pt idx="63">
                  <c:v>10.01</c:v>
                </c:pt>
                <c:pt idx="64">
                  <c:v>9.9440000000000008</c:v>
                </c:pt>
                <c:pt idx="65">
                  <c:v>9.8930000000000007</c:v>
                </c:pt>
                <c:pt idx="66">
                  <c:v>9.8629999999999995</c:v>
                </c:pt>
                <c:pt idx="67">
                  <c:v>9.8610000000000007</c:v>
                </c:pt>
                <c:pt idx="68">
                  <c:v>9.8819999999999997</c:v>
                </c:pt>
                <c:pt idx="69">
                  <c:v>9.8539999999999992</c:v>
                </c:pt>
                <c:pt idx="70">
                  <c:v>9.77</c:v>
                </c:pt>
                <c:pt idx="71">
                  <c:v>9.7230000000000008</c:v>
                </c:pt>
                <c:pt idx="72">
                  <c:v>9.6750000000000007</c:v>
                </c:pt>
                <c:pt idx="73">
                  <c:v>9.6750000000000007</c:v>
                </c:pt>
                <c:pt idx="74">
                  <c:v>9.8170000000000002</c:v>
                </c:pt>
                <c:pt idx="75">
                  <c:v>10.135999999999999</c:v>
                </c:pt>
                <c:pt idx="76">
                  <c:v>10.441000000000001</c:v>
                </c:pt>
                <c:pt idx="77">
                  <c:v>10.548</c:v>
                </c:pt>
                <c:pt idx="78">
                  <c:v>10.428000000000001</c:v>
                </c:pt>
                <c:pt idx="79">
                  <c:v>10.047000000000001</c:v>
                </c:pt>
                <c:pt idx="80">
                  <c:v>9.5440000000000005</c:v>
                </c:pt>
                <c:pt idx="81">
                  <c:v>8.9949999999999992</c:v>
                </c:pt>
                <c:pt idx="82">
                  <c:v>8.5350000000000001</c:v>
                </c:pt>
                <c:pt idx="83">
                  <c:v>8.2240000000000002</c:v>
                </c:pt>
                <c:pt idx="84">
                  <c:v>8.0760000000000005</c:v>
                </c:pt>
                <c:pt idx="85">
                  <c:v>8.0399999999999991</c:v>
                </c:pt>
                <c:pt idx="86">
                  <c:v>7.9880000000000004</c:v>
                </c:pt>
                <c:pt idx="87">
                  <c:v>7.9370000000000003</c:v>
                </c:pt>
                <c:pt idx="88">
                  <c:v>7.9820000000000002</c:v>
                </c:pt>
                <c:pt idx="89">
                  <c:v>8.27</c:v>
                </c:pt>
                <c:pt idx="90">
                  <c:v>8.6989999999999998</c:v>
                </c:pt>
                <c:pt idx="91">
                  <c:v>9.1560000000000006</c:v>
                </c:pt>
                <c:pt idx="92">
                  <c:v>9.5079999999999991</c:v>
                </c:pt>
                <c:pt idx="93">
                  <c:v>9.67</c:v>
                </c:pt>
                <c:pt idx="94">
                  <c:v>9.6479999999999997</c:v>
                </c:pt>
                <c:pt idx="95">
                  <c:v>9.4130000000000003</c:v>
                </c:pt>
                <c:pt idx="96">
                  <c:v>9.0839999999999996</c:v>
                </c:pt>
                <c:pt idx="97">
                  <c:v>8.7799999999999994</c:v>
                </c:pt>
                <c:pt idx="98">
                  <c:v>8.5660000000000007</c:v>
                </c:pt>
                <c:pt idx="99">
                  <c:v>8.4269999999999996</c:v>
                </c:pt>
                <c:pt idx="100">
                  <c:v>8.3219999999999992</c:v>
                </c:pt>
                <c:pt idx="101">
                  <c:v>8.1630000000000003</c:v>
                </c:pt>
                <c:pt idx="102">
                  <c:v>7.8639999999999999</c:v>
                </c:pt>
                <c:pt idx="103">
                  <c:v>7.423</c:v>
                </c:pt>
                <c:pt idx="104">
                  <c:v>6.8579999999999997</c:v>
                </c:pt>
                <c:pt idx="105">
                  <c:v>6.335</c:v>
                </c:pt>
                <c:pt idx="106">
                  <c:v>5.99</c:v>
                </c:pt>
                <c:pt idx="107">
                  <c:v>5.8840000000000003</c:v>
                </c:pt>
                <c:pt idx="108">
                  <c:v>5.9539999999999997</c:v>
                </c:pt>
                <c:pt idx="109">
                  <c:v>6.056</c:v>
                </c:pt>
                <c:pt idx="110">
                  <c:v>6.0970000000000004</c:v>
                </c:pt>
                <c:pt idx="111">
                  <c:v>6.0190000000000001</c:v>
                </c:pt>
                <c:pt idx="112">
                  <c:v>5.7910000000000004</c:v>
                </c:pt>
                <c:pt idx="113">
                  <c:v>5.4939999999999998</c:v>
                </c:pt>
                <c:pt idx="114">
                  <c:v>5.35</c:v>
                </c:pt>
                <c:pt idx="115">
                  <c:v>5.4359999999999999</c:v>
                </c:pt>
                <c:pt idx="116">
                  <c:v>5.6440000000000001</c:v>
                </c:pt>
                <c:pt idx="117">
                  <c:v>5.8360000000000003</c:v>
                </c:pt>
                <c:pt idx="118">
                  <c:v>5.9939999999999998</c:v>
                </c:pt>
                <c:pt idx="119">
                  <c:v>6.0789999999999997</c:v>
                </c:pt>
                <c:pt idx="120">
                  <c:v>6.0010000000000003</c:v>
                </c:pt>
                <c:pt idx="121">
                  <c:v>5.8289999999999997</c:v>
                </c:pt>
                <c:pt idx="122">
                  <c:v>5.5789999999999997</c:v>
                </c:pt>
                <c:pt idx="123">
                  <c:v>5.34</c:v>
                </c:pt>
                <c:pt idx="124">
                  <c:v>5.1669999999999998</c:v>
                </c:pt>
                <c:pt idx="125">
                  <c:v>5.0880000000000001</c:v>
                </c:pt>
                <c:pt idx="126">
                  <c:v>5.1449999999999996</c:v>
                </c:pt>
                <c:pt idx="127">
                  <c:v>5.3019999999999996</c:v>
                </c:pt>
                <c:pt idx="128">
                  <c:v>5.4669999999999996</c:v>
                </c:pt>
                <c:pt idx="129">
                  <c:v>5.5979999999999999</c:v>
                </c:pt>
                <c:pt idx="130">
                  <c:v>5.7039999999999997</c:v>
                </c:pt>
                <c:pt idx="131">
                  <c:v>5.8479999999999999</c:v>
                </c:pt>
                <c:pt idx="132">
                  <c:v>6.0979999999999999</c:v>
                </c:pt>
                <c:pt idx="133">
                  <c:v>6.4050000000000002</c:v>
                </c:pt>
                <c:pt idx="134">
                  <c:v>6.6589999999999998</c:v>
                </c:pt>
                <c:pt idx="135">
                  <c:v>6.875</c:v>
                </c:pt>
                <c:pt idx="136">
                  <c:v>6.9770000000000003</c:v>
                </c:pt>
                <c:pt idx="137">
                  <c:v>6.9329999999999998</c:v>
                </c:pt>
                <c:pt idx="138">
                  <c:v>6.8529999999999998</c:v>
                </c:pt>
                <c:pt idx="139">
                  <c:v>6.742</c:v>
                </c:pt>
                <c:pt idx="140">
                  <c:v>6.6970000000000001</c:v>
                </c:pt>
                <c:pt idx="141">
                  <c:v>6.6929999999999996</c:v>
                </c:pt>
                <c:pt idx="142">
                  <c:v>6.63</c:v>
                </c:pt>
                <c:pt idx="143">
                  <c:v>6.5250000000000004</c:v>
                </c:pt>
                <c:pt idx="144">
                  <c:v>6.4279999999999999</c:v>
                </c:pt>
                <c:pt idx="145">
                  <c:v>6.2880000000000003</c:v>
                </c:pt>
                <c:pt idx="146">
                  <c:v>6.1319999999999997</c:v>
                </c:pt>
                <c:pt idx="147">
                  <c:v>6.0129999999999999</c:v>
                </c:pt>
                <c:pt idx="148">
                  <c:v>5.9820000000000002</c:v>
                </c:pt>
                <c:pt idx="149">
                  <c:v>6.0309999999999997</c:v>
                </c:pt>
                <c:pt idx="150">
                  <c:v>6.1710000000000003</c:v>
                </c:pt>
                <c:pt idx="151">
                  <c:v>6.3789999999999996</c:v>
                </c:pt>
                <c:pt idx="152">
                  <c:v>6.5640000000000001</c:v>
                </c:pt>
                <c:pt idx="153">
                  <c:v>6.5490000000000004</c:v>
                </c:pt>
                <c:pt idx="154">
                  <c:v>6.3049999999999997</c:v>
                </c:pt>
                <c:pt idx="155">
                  <c:v>5.9039999999999999</c:v>
                </c:pt>
                <c:pt idx="156">
                  <c:v>5.4960000000000004</c:v>
                </c:pt>
                <c:pt idx="157">
                  <c:v>5.2149999999999999</c:v>
                </c:pt>
                <c:pt idx="158">
                  <c:v>5.1719999999999997</c:v>
                </c:pt>
                <c:pt idx="159">
                  <c:v>5.2530000000000001</c:v>
                </c:pt>
                <c:pt idx="160">
                  <c:v>7.0149999999999997</c:v>
                </c:pt>
                <c:pt idx="161">
                  <c:v>5.5759999999999996</c:v>
                </c:pt>
                <c:pt idx="162">
                  <c:v>4.6580000000000004</c:v>
                </c:pt>
                <c:pt idx="163">
                  <c:v>4.6920000000000002</c:v>
                </c:pt>
                <c:pt idx="164">
                  <c:v>5.2240000000000002</c:v>
                </c:pt>
                <c:pt idx="165">
                  <c:v>5.5759999999999996</c:v>
                </c:pt>
                <c:pt idx="166">
                  <c:v>5.8470000000000004</c:v>
                </c:pt>
                <c:pt idx="167">
                  <c:v>4.7249999999999996</c:v>
                </c:pt>
                <c:pt idx="168">
                  <c:v>5.0750000000000002</c:v>
                </c:pt>
                <c:pt idx="169">
                  <c:v>4.1950000000000003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7C-467C-AEFE-830C08C3A8D6}"/>
            </c:ext>
          </c:extLst>
        </c:ser>
        <c:ser>
          <c:idx val="1"/>
          <c:order val="1"/>
          <c:tx>
            <c:strRef>
              <c:f>'Sheet2 (2)'!$C$1</c:f>
              <c:strCache>
                <c:ptCount val="1"/>
                <c:pt idx="0">
                  <c:v>Houses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'Sheet2 (2)'!$A$2:$A$171</c:f>
              <c:numCache>
                <c:formatCode>mmm\-yy</c:formatCode>
                <c:ptCount val="170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  <c:pt idx="144">
                  <c:v>44562</c:v>
                </c:pt>
                <c:pt idx="145">
                  <c:v>44593</c:v>
                </c:pt>
                <c:pt idx="146">
                  <c:v>44621</c:v>
                </c:pt>
                <c:pt idx="147">
                  <c:v>44652</c:v>
                </c:pt>
                <c:pt idx="148">
                  <c:v>44682</c:v>
                </c:pt>
                <c:pt idx="149">
                  <c:v>44713</c:v>
                </c:pt>
                <c:pt idx="150">
                  <c:v>44743</c:v>
                </c:pt>
                <c:pt idx="151">
                  <c:v>44774</c:v>
                </c:pt>
                <c:pt idx="152">
                  <c:v>44805</c:v>
                </c:pt>
                <c:pt idx="153">
                  <c:v>44835</c:v>
                </c:pt>
                <c:pt idx="154">
                  <c:v>44866</c:v>
                </c:pt>
                <c:pt idx="155">
                  <c:v>44896</c:v>
                </c:pt>
                <c:pt idx="156">
                  <c:v>44927</c:v>
                </c:pt>
                <c:pt idx="157">
                  <c:v>44958</c:v>
                </c:pt>
                <c:pt idx="158">
                  <c:v>44986</c:v>
                </c:pt>
                <c:pt idx="159">
                  <c:v>45017</c:v>
                </c:pt>
                <c:pt idx="160">
                  <c:v>45047</c:v>
                </c:pt>
                <c:pt idx="161">
                  <c:v>45078</c:v>
                </c:pt>
                <c:pt idx="162">
                  <c:v>45108</c:v>
                </c:pt>
                <c:pt idx="163">
                  <c:v>45139</c:v>
                </c:pt>
                <c:pt idx="164">
                  <c:v>45170</c:v>
                </c:pt>
                <c:pt idx="165">
                  <c:v>45200</c:v>
                </c:pt>
                <c:pt idx="166">
                  <c:v>45231</c:v>
                </c:pt>
                <c:pt idx="167">
                  <c:v>45261</c:v>
                </c:pt>
                <c:pt idx="168">
                  <c:v>45292</c:v>
                </c:pt>
                <c:pt idx="169">
                  <c:v>45323</c:v>
                </c:pt>
              </c:numCache>
            </c:numRef>
          </c:cat>
          <c:val>
            <c:numRef>
              <c:f>'Sheet2 (2)'!$C$2:$C$171</c:f>
              <c:numCache>
                <c:formatCode>0</c:formatCode>
                <c:ptCount val="170"/>
                <c:pt idx="0">
                  <c:v>10.343</c:v>
                </c:pt>
                <c:pt idx="1">
                  <c:v>10.256</c:v>
                </c:pt>
                <c:pt idx="2">
                  <c:v>10.102</c:v>
                </c:pt>
                <c:pt idx="3">
                  <c:v>9.8829999999999991</c:v>
                </c:pt>
                <c:pt idx="4">
                  <c:v>9.6259999999999994</c:v>
                </c:pt>
                <c:pt idx="5">
                  <c:v>9.3520000000000003</c:v>
                </c:pt>
                <c:pt idx="6">
                  <c:v>9.109</c:v>
                </c:pt>
                <c:pt idx="7">
                  <c:v>8.92</c:v>
                </c:pt>
                <c:pt idx="8">
                  <c:v>8.7880000000000003</c:v>
                </c:pt>
                <c:pt idx="9">
                  <c:v>8.6940000000000008</c:v>
                </c:pt>
                <c:pt idx="10">
                  <c:v>8.6219999999999999</c:v>
                </c:pt>
                <c:pt idx="11">
                  <c:v>8.5609999999999999</c:v>
                </c:pt>
                <c:pt idx="12">
                  <c:v>8.5009999999999994</c:v>
                </c:pt>
                <c:pt idx="13">
                  <c:v>8.4290000000000003</c:v>
                </c:pt>
                <c:pt idx="14">
                  <c:v>8.3390000000000004</c:v>
                </c:pt>
                <c:pt idx="15">
                  <c:v>8.2430000000000003</c:v>
                </c:pt>
                <c:pt idx="16">
                  <c:v>8.1430000000000007</c:v>
                </c:pt>
                <c:pt idx="17">
                  <c:v>8.0310000000000006</c:v>
                </c:pt>
                <c:pt idx="18">
                  <c:v>7.9139999999999997</c:v>
                </c:pt>
                <c:pt idx="19">
                  <c:v>7.8150000000000004</c:v>
                </c:pt>
                <c:pt idx="20">
                  <c:v>7.7549999999999999</c:v>
                </c:pt>
                <c:pt idx="21">
                  <c:v>7.7370000000000001</c:v>
                </c:pt>
                <c:pt idx="22">
                  <c:v>7.7309999999999999</c:v>
                </c:pt>
                <c:pt idx="23">
                  <c:v>7.7009999999999996</c:v>
                </c:pt>
                <c:pt idx="24">
                  <c:v>7.62</c:v>
                </c:pt>
                <c:pt idx="25">
                  <c:v>7.5019999999999998</c:v>
                </c:pt>
                <c:pt idx="26">
                  <c:v>7.3890000000000002</c:v>
                </c:pt>
                <c:pt idx="27">
                  <c:v>7.3289999999999997</c:v>
                </c:pt>
                <c:pt idx="28">
                  <c:v>7.36</c:v>
                </c:pt>
                <c:pt idx="29">
                  <c:v>7.4889999999999999</c:v>
                </c:pt>
                <c:pt idx="30">
                  <c:v>7.6630000000000003</c:v>
                </c:pt>
                <c:pt idx="31">
                  <c:v>7.8179999999999996</c:v>
                </c:pt>
                <c:pt idx="32">
                  <c:v>7.9119999999999999</c:v>
                </c:pt>
                <c:pt idx="33">
                  <c:v>7.9450000000000003</c:v>
                </c:pt>
                <c:pt idx="34">
                  <c:v>7.9409999999999998</c:v>
                </c:pt>
                <c:pt idx="35">
                  <c:v>7.9489999999999998</c:v>
                </c:pt>
                <c:pt idx="36">
                  <c:v>7.9880000000000004</c:v>
                </c:pt>
                <c:pt idx="37">
                  <c:v>8.0690000000000008</c:v>
                </c:pt>
                <c:pt idx="38">
                  <c:v>8.1739999999999995</c:v>
                </c:pt>
                <c:pt idx="39">
                  <c:v>8.2899999999999991</c:v>
                </c:pt>
                <c:pt idx="40">
                  <c:v>8.39</c:v>
                </c:pt>
                <c:pt idx="41">
                  <c:v>8.4809999999999999</c:v>
                </c:pt>
                <c:pt idx="42">
                  <c:v>8.5579999999999998</c:v>
                </c:pt>
                <c:pt idx="43">
                  <c:v>8.657</c:v>
                </c:pt>
                <c:pt idx="44">
                  <c:v>8.8219999999999992</c:v>
                </c:pt>
                <c:pt idx="45">
                  <c:v>9.0510000000000002</c:v>
                </c:pt>
                <c:pt idx="46">
                  <c:v>9.3140000000000001</c:v>
                </c:pt>
                <c:pt idx="47">
                  <c:v>9.5630000000000006</c:v>
                </c:pt>
                <c:pt idx="48">
                  <c:v>9.7509999999999994</c:v>
                </c:pt>
                <c:pt idx="49">
                  <c:v>9.8620000000000001</c:v>
                </c:pt>
                <c:pt idx="50">
                  <c:v>9.9030000000000005</c:v>
                </c:pt>
                <c:pt idx="51">
                  <c:v>9.8949999999999996</c:v>
                </c:pt>
                <c:pt idx="52">
                  <c:v>9.8680000000000003</c:v>
                </c:pt>
                <c:pt idx="53">
                  <c:v>9.85</c:v>
                </c:pt>
                <c:pt idx="54">
                  <c:v>9.8469999999999995</c:v>
                </c:pt>
                <c:pt idx="55">
                  <c:v>9.8620000000000001</c:v>
                </c:pt>
                <c:pt idx="56">
                  <c:v>9.8759999999999994</c:v>
                </c:pt>
                <c:pt idx="57">
                  <c:v>9.9079999999999995</c:v>
                </c:pt>
                <c:pt idx="58">
                  <c:v>9.9499999999999993</c:v>
                </c:pt>
                <c:pt idx="59">
                  <c:v>9.9619999999999997</c:v>
                </c:pt>
                <c:pt idx="60">
                  <c:v>9.9359999999999999</c:v>
                </c:pt>
                <c:pt idx="61">
                  <c:v>9.8819999999999997</c:v>
                </c:pt>
                <c:pt idx="62">
                  <c:v>9.8249999999999993</c:v>
                </c:pt>
                <c:pt idx="63">
                  <c:v>9.8030000000000008</c:v>
                </c:pt>
                <c:pt idx="64">
                  <c:v>9.8309999999999995</c:v>
                </c:pt>
                <c:pt idx="65">
                  <c:v>9.8759999999999994</c:v>
                </c:pt>
                <c:pt idx="66">
                  <c:v>9.923</c:v>
                </c:pt>
                <c:pt idx="67">
                  <c:v>9.9589999999999996</c:v>
                </c:pt>
                <c:pt idx="68">
                  <c:v>9.9640000000000004</c:v>
                </c:pt>
                <c:pt idx="69">
                  <c:v>9.9550000000000001</c:v>
                </c:pt>
                <c:pt idx="70">
                  <c:v>9.9580000000000002</c:v>
                </c:pt>
                <c:pt idx="71">
                  <c:v>9.9939999999999998</c:v>
                </c:pt>
                <c:pt idx="72">
                  <c:v>10.058</c:v>
                </c:pt>
                <c:pt idx="73">
                  <c:v>10.116</c:v>
                </c:pt>
                <c:pt idx="74">
                  <c:v>10.137</c:v>
                </c:pt>
                <c:pt idx="75">
                  <c:v>10.106</c:v>
                </c:pt>
                <c:pt idx="76">
                  <c:v>10.037000000000001</c:v>
                </c:pt>
                <c:pt idx="77">
                  <c:v>9.9589999999999996</c:v>
                </c:pt>
                <c:pt idx="78">
                  <c:v>9.8879999999999999</c:v>
                </c:pt>
                <c:pt idx="79">
                  <c:v>9.8190000000000008</c:v>
                </c:pt>
                <c:pt idx="80">
                  <c:v>9.766</c:v>
                </c:pt>
                <c:pt idx="81">
                  <c:v>9.7149999999999999</c:v>
                </c:pt>
                <c:pt idx="82">
                  <c:v>9.6419999999999995</c:v>
                </c:pt>
                <c:pt idx="83">
                  <c:v>9.5589999999999993</c:v>
                </c:pt>
                <c:pt idx="84">
                  <c:v>9.4920000000000009</c:v>
                </c:pt>
                <c:pt idx="85">
                  <c:v>9.4870000000000001</c:v>
                </c:pt>
                <c:pt idx="86">
                  <c:v>9.5679999999999996</c:v>
                </c:pt>
                <c:pt idx="87">
                  <c:v>9.7189999999999994</c:v>
                </c:pt>
                <c:pt idx="88">
                  <c:v>9.907</c:v>
                </c:pt>
                <c:pt idx="89">
                  <c:v>10.086</c:v>
                </c:pt>
                <c:pt idx="90">
                  <c:v>10.220000000000001</c:v>
                </c:pt>
                <c:pt idx="91">
                  <c:v>10.288</c:v>
                </c:pt>
                <c:pt idx="92">
                  <c:v>10.289</c:v>
                </c:pt>
                <c:pt idx="93">
                  <c:v>10.246</c:v>
                </c:pt>
                <c:pt idx="94">
                  <c:v>10.222</c:v>
                </c:pt>
                <c:pt idx="95">
                  <c:v>10.243</c:v>
                </c:pt>
                <c:pt idx="96">
                  <c:v>10.303000000000001</c:v>
                </c:pt>
                <c:pt idx="97">
                  <c:v>10.378</c:v>
                </c:pt>
                <c:pt idx="98">
                  <c:v>10.436</c:v>
                </c:pt>
                <c:pt idx="99">
                  <c:v>10.442</c:v>
                </c:pt>
                <c:pt idx="100">
                  <c:v>10.395</c:v>
                </c:pt>
                <c:pt idx="101">
                  <c:v>10.308999999999999</c:v>
                </c:pt>
                <c:pt idx="102">
                  <c:v>10.186999999999999</c:v>
                </c:pt>
                <c:pt idx="103">
                  <c:v>10.050000000000001</c:v>
                </c:pt>
                <c:pt idx="104">
                  <c:v>9.9149999999999991</c:v>
                </c:pt>
                <c:pt idx="105">
                  <c:v>9.7680000000000007</c:v>
                </c:pt>
                <c:pt idx="106">
                  <c:v>9.5850000000000009</c:v>
                </c:pt>
                <c:pt idx="107">
                  <c:v>9.3680000000000003</c:v>
                </c:pt>
                <c:pt idx="108">
                  <c:v>9.1579999999999995</c:v>
                </c:pt>
                <c:pt idx="109">
                  <c:v>8.9830000000000005</c:v>
                </c:pt>
                <c:pt idx="110">
                  <c:v>8.8610000000000007</c:v>
                </c:pt>
                <c:pt idx="111">
                  <c:v>8.8010000000000002</c:v>
                </c:pt>
                <c:pt idx="112">
                  <c:v>8.7829999999999995</c:v>
                </c:pt>
                <c:pt idx="113">
                  <c:v>8.7650000000000006</c:v>
                </c:pt>
                <c:pt idx="114">
                  <c:v>8.7349999999999994</c:v>
                </c:pt>
                <c:pt idx="115">
                  <c:v>8.6910000000000007</c:v>
                </c:pt>
                <c:pt idx="116">
                  <c:v>8.6370000000000005</c:v>
                </c:pt>
                <c:pt idx="117">
                  <c:v>8.6059999999999999</c:v>
                </c:pt>
                <c:pt idx="118">
                  <c:v>8.6140000000000008</c:v>
                </c:pt>
                <c:pt idx="119">
                  <c:v>8.6549999999999994</c:v>
                </c:pt>
                <c:pt idx="120">
                  <c:v>8.7070000000000007</c:v>
                </c:pt>
                <c:pt idx="121">
                  <c:v>8.7590000000000003</c:v>
                </c:pt>
                <c:pt idx="122">
                  <c:v>8.7959999999999994</c:v>
                </c:pt>
                <c:pt idx="123">
                  <c:v>8.8360000000000003</c:v>
                </c:pt>
                <c:pt idx="124">
                  <c:v>8.9309999999999992</c:v>
                </c:pt>
                <c:pt idx="125">
                  <c:v>9.1449999999999996</c:v>
                </c:pt>
                <c:pt idx="126">
                  <c:v>9.4979999999999993</c:v>
                </c:pt>
                <c:pt idx="127">
                  <c:v>9.9849999999999994</c:v>
                </c:pt>
                <c:pt idx="128">
                  <c:v>10.553000000000001</c:v>
                </c:pt>
                <c:pt idx="129">
                  <c:v>11.131</c:v>
                </c:pt>
                <c:pt idx="130">
                  <c:v>11.635</c:v>
                </c:pt>
                <c:pt idx="131">
                  <c:v>11.981999999999999</c:v>
                </c:pt>
                <c:pt idx="132">
                  <c:v>12.138</c:v>
                </c:pt>
                <c:pt idx="133">
                  <c:v>14.2</c:v>
                </c:pt>
                <c:pt idx="134">
                  <c:v>13.996</c:v>
                </c:pt>
                <c:pt idx="135">
                  <c:v>13.638</c:v>
                </c:pt>
                <c:pt idx="136">
                  <c:v>13.132999999999999</c:v>
                </c:pt>
                <c:pt idx="137">
                  <c:v>12.538</c:v>
                </c:pt>
                <c:pt idx="138">
                  <c:v>11.919</c:v>
                </c:pt>
                <c:pt idx="139">
                  <c:v>11.347</c:v>
                </c:pt>
                <c:pt idx="140">
                  <c:v>10.872999999999999</c:v>
                </c:pt>
                <c:pt idx="141">
                  <c:v>10.525</c:v>
                </c:pt>
                <c:pt idx="142">
                  <c:v>10.287000000000001</c:v>
                </c:pt>
                <c:pt idx="143">
                  <c:v>10.14</c:v>
                </c:pt>
                <c:pt idx="144">
                  <c:v>10.038</c:v>
                </c:pt>
                <c:pt idx="145">
                  <c:v>9.9480000000000004</c:v>
                </c:pt>
                <c:pt idx="146">
                  <c:v>9.8770000000000007</c:v>
                </c:pt>
                <c:pt idx="147">
                  <c:v>9.8550000000000004</c:v>
                </c:pt>
                <c:pt idx="148">
                  <c:v>9.8770000000000007</c:v>
                </c:pt>
                <c:pt idx="149">
                  <c:v>9.9009999999999998</c:v>
                </c:pt>
                <c:pt idx="150">
                  <c:v>9.8989999999999991</c:v>
                </c:pt>
                <c:pt idx="151">
                  <c:v>9.8179999999999996</c:v>
                </c:pt>
                <c:pt idx="152">
                  <c:v>9.6319999999999997</c:v>
                </c:pt>
                <c:pt idx="153">
                  <c:v>9.3659999999999997</c:v>
                </c:pt>
                <c:pt idx="154">
                  <c:v>9.0640000000000001</c:v>
                </c:pt>
                <c:pt idx="155">
                  <c:v>8.7840000000000007</c:v>
                </c:pt>
                <c:pt idx="156">
                  <c:v>8.5649999999999995</c:v>
                </c:pt>
                <c:pt idx="157">
                  <c:v>8.4169999999999998</c:v>
                </c:pt>
                <c:pt idx="158">
                  <c:v>8.327</c:v>
                </c:pt>
                <c:pt idx="159">
                  <c:v>8.2780000000000005</c:v>
                </c:pt>
                <c:pt idx="160">
                  <c:v>8.234</c:v>
                </c:pt>
                <c:pt idx="161">
                  <c:v>8.2959999999999994</c:v>
                </c:pt>
                <c:pt idx="162">
                  <c:v>8.2919999999999998</c:v>
                </c:pt>
                <c:pt idx="163">
                  <c:v>8.7739999999999991</c:v>
                </c:pt>
                <c:pt idx="164">
                  <c:v>8.5950000000000006</c:v>
                </c:pt>
                <c:pt idx="165">
                  <c:v>9.0549999999999997</c:v>
                </c:pt>
                <c:pt idx="166">
                  <c:v>8.8079999999999998</c:v>
                </c:pt>
                <c:pt idx="167">
                  <c:v>8.9039999999999999</c:v>
                </c:pt>
                <c:pt idx="168">
                  <c:v>7.8019999999999996</c:v>
                </c:pt>
                <c:pt idx="169">
                  <c:v>8.9949999999999992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7C-467C-AEFE-830C08C3A8D6}"/>
            </c:ext>
          </c:extLst>
        </c:ser>
        <c:ser>
          <c:idx val="2"/>
          <c:order val="2"/>
          <c:tx>
            <c:strRef>
              <c:f>'Sheet2 (2)'!$D$1</c:f>
              <c:strCache>
                <c:ptCount val="1"/>
                <c:pt idx="0">
                  <c:v>All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numRef>
              <c:f>'Sheet2 (2)'!$A$2:$A$171</c:f>
              <c:numCache>
                <c:formatCode>mmm\-yy</c:formatCode>
                <c:ptCount val="170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  <c:pt idx="144">
                  <c:v>44562</c:v>
                </c:pt>
                <c:pt idx="145">
                  <c:v>44593</c:v>
                </c:pt>
                <c:pt idx="146">
                  <c:v>44621</c:v>
                </c:pt>
                <c:pt idx="147">
                  <c:v>44652</c:v>
                </c:pt>
                <c:pt idx="148">
                  <c:v>44682</c:v>
                </c:pt>
                <c:pt idx="149">
                  <c:v>44713</c:v>
                </c:pt>
                <c:pt idx="150">
                  <c:v>44743</c:v>
                </c:pt>
                <c:pt idx="151">
                  <c:v>44774</c:v>
                </c:pt>
                <c:pt idx="152">
                  <c:v>44805</c:v>
                </c:pt>
                <c:pt idx="153">
                  <c:v>44835</c:v>
                </c:pt>
                <c:pt idx="154">
                  <c:v>44866</c:v>
                </c:pt>
                <c:pt idx="155">
                  <c:v>44896</c:v>
                </c:pt>
                <c:pt idx="156">
                  <c:v>44927</c:v>
                </c:pt>
                <c:pt idx="157">
                  <c:v>44958</c:v>
                </c:pt>
                <c:pt idx="158">
                  <c:v>44986</c:v>
                </c:pt>
                <c:pt idx="159">
                  <c:v>45017</c:v>
                </c:pt>
                <c:pt idx="160">
                  <c:v>45047</c:v>
                </c:pt>
                <c:pt idx="161">
                  <c:v>45078</c:v>
                </c:pt>
                <c:pt idx="162">
                  <c:v>45108</c:v>
                </c:pt>
                <c:pt idx="163">
                  <c:v>45139</c:v>
                </c:pt>
                <c:pt idx="164">
                  <c:v>45170</c:v>
                </c:pt>
                <c:pt idx="165">
                  <c:v>45200</c:v>
                </c:pt>
                <c:pt idx="166">
                  <c:v>45231</c:v>
                </c:pt>
                <c:pt idx="167">
                  <c:v>45261</c:v>
                </c:pt>
                <c:pt idx="168">
                  <c:v>45292</c:v>
                </c:pt>
                <c:pt idx="169">
                  <c:v>45323</c:v>
                </c:pt>
              </c:numCache>
            </c:numRef>
          </c:cat>
          <c:val>
            <c:numRef>
              <c:f>'Sheet2 (2)'!$D$2:$D$171</c:f>
              <c:numCache>
                <c:formatCode>0</c:formatCode>
                <c:ptCount val="170"/>
                <c:pt idx="0">
                  <c:v>15.491</c:v>
                </c:pt>
                <c:pt idx="1">
                  <c:v>15.757999999999999</c:v>
                </c:pt>
                <c:pt idx="2">
                  <c:v>15.836</c:v>
                </c:pt>
                <c:pt idx="3">
                  <c:v>15.704000000000001</c:v>
                </c:pt>
                <c:pt idx="4">
                  <c:v>15.401</c:v>
                </c:pt>
                <c:pt idx="5">
                  <c:v>15.023</c:v>
                </c:pt>
                <c:pt idx="6">
                  <c:v>14.683</c:v>
                </c:pt>
                <c:pt idx="7">
                  <c:v>14.467000000000001</c:v>
                </c:pt>
                <c:pt idx="8">
                  <c:v>14.346</c:v>
                </c:pt>
                <c:pt idx="9">
                  <c:v>14.234999999999999</c:v>
                </c:pt>
                <c:pt idx="10">
                  <c:v>14.096</c:v>
                </c:pt>
                <c:pt idx="11">
                  <c:v>13.951000000000001</c:v>
                </c:pt>
                <c:pt idx="12">
                  <c:v>13.801</c:v>
                </c:pt>
                <c:pt idx="13">
                  <c:v>13.587</c:v>
                </c:pt>
                <c:pt idx="14">
                  <c:v>13.377000000000001</c:v>
                </c:pt>
                <c:pt idx="15">
                  <c:v>13.285</c:v>
                </c:pt>
                <c:pt idx="16">
                  <c:v>13.276</c:v>
                </c:pt>
                <c:pt idx="17">
                  <c:v>13.238</c:v>
                </c:pt>
                <c:pt idx="18">
                  <c:v>13.111000000000001</c:v>
                </c:pt>
                <c:pt idx="19">
                  <c:v>12.849</c:v>
                </c:pt>
                <c:pt idx="20">
                  <c:v>12.507999999999999</c:v>
                </c:pt>
                <c:pt idx="21">
                  <c:v>12.135</c:v>
                </c:pt>
                <c:pt idx="22">
                  <c:v>11.718</c:v>
                </c:pt>
                <c:pt idx="23">
                  <c:v>11.36</c:v>
                </c:pt>
                <c:pt idx="24">
                  <c:v>11.286</c:v>
                </c:pt>
                <c:pt idx="25">
                  <c:v>11.519</c:v>
                </c:pt>
                <c:pt idx="26">
                  <c:v>11.914</c:v>
                </c:pt>
                <c:pt idx="27">
                  <c:v>12.337</c:v>
                </c:pt>
                <c:pt idx="28">
                  <c:v>12.795</c:v>
                </c:pt>
                <c:pt idx="29">
                  <c:v>13.247</c:v>
                </c:pt>
                <c:pt idx="30">
                  <c:v>13.632</c:v>
                </c:pt>
                <c:pt idx="31">
                  <c:v>13.9</c:v>
                </c:pt>
                <c:pt idx="32">
                  <c:v>14.019</c:v>
                </c:pt>
                <c:pt idx="33">
                  <c:v>13.96</c:v>
                </c:pt>
                <c:pt idx="34">
                  <c:v>13.803000000000001</c:v>
                </c:pt>
                <c:pt idx="35">
                  <c:v>13.647</c:v>
                </c:pt>
                <c:pt idx="36">
                  <c:v>13.497999999999999</c:v>
                </c:pt>
                <c:pt idx="37">
                  <c:v>13.462</c:v>
                </c:pt>
                <c:pt idx="38">
                  <c:v>13.585000000000001</c:v>
                </c:pt>
                <c:pt idx="39">
                  <c:v>13.852</c:v>
                </c:pt>
                <c:pt idx="40">
                  <c:v>14.227</c:v>
                </c:pt>
                <c:pt idx="41">
                  <c:v>14.714</c:v>
                </c:pt>
                <c:pt idx="42">
                  <c:v>15.27</c:v>
                </c:pt>
                <c:pt idx="43">
                  <c:v>15.868</c:v>
                </c:pt>
                <c:pt idx="44">
                  <c:v>16.483000000000001</c:v>
                </c:pt>
                <c:pt idx="45">
                  <c:v>16.986000000000001</c:v>
                </c:pt>
                <c:pt idx="46">
                  <c:v>17.254999999999999</c:v>
                </c:pt>
                <c:pt idx="47">
                  <c:v>17.239000000000001</c:v>
                </c:pt>
                <c:pt idx="48">
                  <c:v>17.036999999999999</c:v>
                </c:pt>
                <c:pt idx="49">
                  <c:v>16.768000000000001</c:v>
                </c:pt>
                <c:pt idx="50">
                  <c:v>16.588000000000001</c:v>
                </c:pt>
                <c:pt idx="51">
                  <c:v>16.555</c:v>
                </c:pt>
                <c:pt idx="52">
                  <c:v>16.593</c:v>
                </c:pt>
                <c:pt idx="53">
                  <c:v>16.748000000000001</c:v>
                </c:pt>
                <c:pt idx="54">
                  <c:v>17.062999999999999</c:v>
                </c:pt>
                <c:pt idx="55">
                  <c:v>17.518000000000001</c:v>
                </c:pt>
                <c:pt idx="56">
                  <c:v>18.012</c:v>
                </c:pt>
                <c:pt idx="57">
                  <c:v>18.544</c:v>
                </c:pt>
                <c:pt idx="58">
                  <c:v>19.033000000000001</c:v>
                </c:pt>
                <c:pt idx="59">
                  <c:v>19.431999999999999</c:v>
                </c:pt>
                <c:pt idx="60">
                  <c:v>19.722000000000001</c:v>
                </c:pt>
                <c:pt idx="61">
                  <c:v>19.890999999999998</c:v>
                </c:pt>
                <c:pt idx="62">
                  <c:v>19.908999999999999</c:v>
                </c:pt>
                <c:pt idx="63">
                  <c:v>19.812999999999999</c:v>
                </c:pt>
                <c:pt idx="64">
                  <c:v>19.774999999999999</c:v>
                </c:pt>
                <c:pt idx="65">
                  <c:v>19.768999999999998</c:v>
                </c:pt>
                <c:pt idx="66">
                  <c:v>19.786000000000001</c:v>
                </c:pt>
                <c:pt idx="67">
                  <c:v>19.82</c:v>
                </c:pt>
                <c:pt idx="68">
                  <c:v>19.846</c:v>
                </c:pt>
                <c:pt idx="69">
                  <c:v>19.809000000000001</c:v>
                </c:pt>
                <c:pt idx="70">
                  <c:v>19.728000000000002</c:v>
                </c:pt>
                <c:pt idx="71">
                  <c:v>19.716999999999999</c:v>
                </c:pt>
                <c:pt idx="72">
                  <c:v>19.733000000000001</c:v>
                </c:pt>
                <c:pt idx="73">
                  <c:v>19.791</c:v>
                </c:pt>
                <c:pt idx="74">
                  <c:v>19.954000000000001</c:v>
                </c:pt>
                <c:pt idx="75">
                  <c:v>20.242000000000001</c:v>
                </c:pt>
                <c:pt idx="76">
                  <c:v>20.478000000000002</c:v>
                </c:pt>
                <c:pt idx="77">
                  <c:v>20.507000000000001</c:v>
                </c:pt>
                <c:pt idx="78">
                  <c:v>20.315999999999999</c:v>
                </c:pt>
                <c:pt idx="79">
                  <c:v>19.866</c:v>
                </c:pt>
                <c:pt idx="80">
                  <c:v>19.309999999999999</c:v>
                </c:pt>
                <c:pt idx="81">
                  <c:v>18.71</c:v>
                </c:pt>
                <c:pt idx="82">
                  <c:v>18.177</c:v>
                </c:pt>
                <c:pt idx="83">
                  <c:v>17.783000000000001</c:v>
                </c:pt>
                <c:pt idx="84">
                  <c:v>17.568000000000001</c:v>
                </c:pt>
                <c:pt idx="85">
                  <c:v>17.527000000000001</c:v>
                </c:pt>
                <c:pt idx="86">
                  <c:v>17.556000000000001</c:v>
                </c:pt>
                <c:pt idx="87">
                  <c:v>17.655999999999999</c:v>
                </c:pt>
                <c:pt idx="88">
                  <c:v>17.888999999999999</c:v>
                </c:pt>
                <c:pt idx="89">
                  <c:v>18.356000000000002</c:v>
                </c:pt>
                <c:pt idx="90">
                  <c:v>18.919</c:v>
                </c:pt>
                <c:pt idx="91">
                  <c:v>19.443999999999999</c:v>
                </c:pt>
                <c:pt idx="92">
                  <c:v>19.797000000000001</c:v>
                </c:pt>
                <c:pt idx="93">
                  <c:v>19.916</c:v>
                </c:pt>
                <c:pt idx="94">
                  <c:v>19.87</c:v>
                </c:pt>
                <c:pt idx="95">
                  <c:v>19.655999999999999</c:v>
                </c:pt>
                <c:pt idx="96">
                  <c:v>19.387</c:v>
                </c:pt>
                <c:pt idx="97">
                  <c:v>19.158000000000001</c:v>
                </c:pt>
                <c:pt idx="98">
                  <c:v>19.001999999999999</c:v>
                </c:pt>
                <c:pt idx="99">
                  <c:v>18.869</c:v>
                </c:pt>
                <c:pt idx="100">
                  <c:v>18.716999999999999</c:v>
                </c:pt>
                <c:pt idx="101">
                  <c:v>18.472000000000001</c:v>
                </c:pt>
                <c:pt idx="102">
                  <c:v>18.050999999999998</c:v>
                </c:pt>
                <c:pt idx="103">
                  <c:v>17.472999999999999</c:v>
                </c:pt>
                <c:pt idx="104">
                  <c:v>16.773</c:v>
                </c:pt>
                <c:pt idx="105">
                  <c:v>16.103000000000002</c:v>
                </c:pt>
                <c:pt idx="106">
                  <c:v>15.574999999999999</c:v>
                </c:pt>
                <c:pt idx="107">
                  <c:v>15.252000000000001</c:v>
                </c:pt>
                <c:pt idx="108">
                  <c:v>15.112</c:v>
                </c:pt>
                <c:pt idx="109">
                  <c:v>15.039</c:v>
                </c:pt>
                <c:pt idx="110">
                  <c:v>14.958</c:v>
                </c:pt>
                <c:pt idx="111">
                  <c:v>14.82</c:v>
                </c:pt>
                <c:pt idx="112">
                  <c:v>14.574</c:v>
                </c:pt>
                <c:pt idx="113">
                  <c:v>14.259</c:v>
                </c:pt>
                <c:pt idx="114">
                  <c:v>14.085000000000001</c:v>
                </c:pt>
                <c:pt idx="115">
                  <c:v>14.127000000000001</c:v>
                </c:pt>
                <c:pt idx="116">
                  <c:v>14.281000000000001</c:v>
                </c:pt>
                <c:pt idx="117">
                  <c:v>14.442</c:v>
                </c:pt>
                <c:pt idx="118">
                  <c:v>14.608000000000001</c:v>
                </c:pt>
                <c:pt idx="119">
                  <c:v>14.734</c:v>
                </c:pt>
                <c:pt idx="120">
                  <c:v>14.708</c:v>
                </c:pt>
                <c:pt idx="121">
                  <c:v>14.587999999999999</c:v>
                </c:pt>
                <c:pt idx="122">
                  <c:v>14.375</c:v>
                </c:pt>
                <c:pt idx="123">
                  <c:v>14.176</c:v>
                </c:pt>
                <c:pt idx="124">
                  <c:v>14.098000000000001</c:v>
                </c:pt>
                <c:pt idx="125">
                  <c:v>14.233000000000001</c:v>
                </c:pt>
                <c:pt idx="126">
                  <c:v>14.643000000000001</c:v>
                </c:pt>
                <c:pt idx="127">
                  <c:v>15.287000000000001</c:v>
                </c:pt>
                <c:pt idx="128">
                  <c:v>16.02</c:v>
                </c:pt>
                <c:pt idx="129">
                  <c:v>16.728999999999999</c:v>
                </c:pt>
                <c:pt idx="130">
                  <c:v>17.338999999999999</c:v>
                </c:pt>
                <c:pt idx="131">
                  <c:v>17.829999999999998</c:v>
                </c:pt>
                <c:pt idx="132">
                  <c:v>18.236000000000001</c:v>
                </c:pt>
                <c:pt idx="133">
                  <c:v>20.605</c:v>
                </c:pt>
                <c:pt idx="134">
                  <c:v>20.655000000000001</c:v>
                </c:pt>
                <c:pt idx="135">
                  <c:v>20.513000000000002</c:v>
                </c:pt>
                <c:pt idx="136">
                  <c:v>20.11</c:v>
                </c:pt>
                <c:pt idx="137">
                  <c:v>19.471</c:v>
                </c:pt>
                <c:pt idx="138">
                  <c:v>18.771999999999998</c:v>
                </c:pt>
                <c:pt idx="139">
                  <c:v>18.088999999999999</c:v>
                </c:pt>
                <c:pt idx="140">
                  <c:v>17.57</c:v>
                </c:pt>
                <c:pt idx="141">
                  <c:v>17.218</c:v>
                </c:pt>
                <c:pt idx="142">
                  <c:v>16.917000000000002</c:v>
                </c:pt>
                <c:pt idx="143">
                  <c:v>16.664999999999999</c:v>
                </c:pt>
                <c:pt idx="144">
                  <c:v>16.466000000000001</c:v>
                </c:pt>
                <c:pt idx="145">
                  <c:v>16.236000000000001</c:v>
                </c:pt>
                <c:pt idx="146">
                  <c:v>16.009</c:v>
                </c:pt>
                <c:pt idx="147">
                  <c:v>15.868</c:v>
                </c:pt>
                <c:pt idx="148">
                  <c:v>15.859</c:v>
                </c:pt>
                <c:pt idx="149">
                  <c:v>15.932</c:v>
                </c:pt>
                <c:pt idx="150">
                  <c:v>16.07</c:v>
                </c:pt>
                <c:pt idx="151">
                  <c:v>16.196999999999999</c:v>
                </c:pt>
                <c:pt idx="152">
                  <c:v>16.196000000000002</c:v>
                </c:pt>
                <c:pt idx="153">
                  <c:v>15.914999999999999</c:v>
                </c:pt>
                <c:pt idx="154">
                  <c:v>15.369</c:v>
                </c:pt>
                <c:pt idx="155">
                  <c:v>14.688000000000001</c:v>
                </c:pt>
                <c:pt idx="156">
                  <c:v>14.061</c:v>
                </c:pt>
                <c:pt idx="157">
                  <c:v>13.632</c:v>
                </c:pt>
                <c:pt idx="158">
                  <c:v>13.499000000000001</c:v>
                </c:pt>
                <c:pt idx="159">
                  <c:v>13.531000000000001</c:v>
                </c:pt>
                <c:pt idx="160">
                  <c:v>15.249000000000001</c:v>
                </c:pt>
                <c:pt idx="161">
                  <c:v>13.872</c:v>
                </c:pt>
                <c:pt idx="162">
                  <c:v>12.95</c:v>
                </c:pt>
                <c:pt idx="163">
                  <c:v>13.465999999999999</c:v>
                </c:pt>
                <c:pt idx="164">
                  <c:v>13.819000000000001</c:v>
                </c:pt>
                <c:pt idx="165">
                  <c:v>14.631</c:v>
                </c:pt>
                <c:pt idx="166">
                  <c:v>14.654999999999999</c:v>
                </c:pt>
                <c:pt idx="167">
                  <c:v>13.629</c:v>
                </c:pt>
                <c:pt idx="168">
                  <c:v>12.877000000000001</c:v>
                </c:pt>
                <c:pt idx="169">
                  <c:v>13.19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37C-467C-AEFE-830C08C3A8D6}"/>
            </c:ext>
          </c:extLst>
        </c:ser>
        <c:ser>
          <c:idx val="3"/>
          <c:order val="3"/>
          <c:tx>
            <c:strRef>
              <c:f>'Sheet2 (2)'!$E$1</c:f>
              <c:strCache>
                <c:ptCount val="1"/>
                <c:pt idx="0">
                  <c:v>2024-29 target rate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'Sheet2 (2)'!$A$2:$A$171</c:f>
              <c:numCache>
                <c:formatCode>mmm\-yy</c:formatCode>
                <c:ptCount val="170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  <c:pt idx="138">
                  <c:v>44378</c:v>
                </c:pt>
                <c:pt idx="139">
                  <c:v>44409</c:v>
                </c:pt>
                <c:pt idx="140">
                  <c:v>44440</c:v>
                </c:pt>
                <c:pt idx="141">
                  <c:v>44470</c:v>
                </c:pt>
                <c:pt idx="142">
                  <c:v>44501</c:v>
                </c:pt>
                <c:pt idx="143">
                  <c:v>44531</c:v>
                </c:pt>
                <c:pt idx="144">
                  <c:v>44562</c:v>
                </c:pt>
                <c:pt idx="145">
                  <c:v>44593</c:v>
                </c:pt>
                <c:pt idx="146">
                  <c:v>44621</c:v>
                </c:pt>
                <c:pt idx="147">
                  <c:v>44652</c:v>
                </c:pt>
                <c:pt idx="148">
                  <c:v>44682</c:v>
                </c:pt>
                <c:pt idx="149">
                  <c:v>44713</c:v>
                </c:pt>
                <c:pt idx="150">
                  <c:v>44743</c:v>
                </c:pt>
                <c:pt idx="151">
                  <c:v>44774</c:v>
                </c:pt>
                <c:pt idx="152">
                  <c:v>44805</c:v>
                </c:pt>
                <c:pt idx="153">
                  <c:v>44835</c:v>
                </c:pt>
                <c:pt idx="154">
                  <c:v>44866</c:v>
                </c:pt>
                <c:pt idx="155">
                  <c:v>44896</c:v>
                </c:pt>
                <c:pt idx="156">
                  <c:v>44927</c:v>
                </c:pt>
                <c:pt idx="157">
                  <c:v>44958</c:v>
                </c:pt>
                <c:pt idx="158">
                  <c:v>44986</c:v>
                </c:pt>
                <c:pt idx="159">
                  <c:v>45017</c:v>
                </c:pt>
                <c:pt idx="160">
                  <c:v>45047</c:v>
                </c:pt>
                <c:pt idx="161">
                  <c:v>45078</c:v>
                </c:pt>
                <c:pt idx="162">
                  <c:v>45108</c:v>
                </c:pt>
                <c:pt idx="163">
                  <c:v>45139</c:v>
                </c:pt>
                <c:pt idx="164">
                  <c:v>45170</c:v>
                </c:pt>
                <c:pt idx="165">
                  <c:v>45200</c:v>
                </c:pt>
                <c:pt idx="166">
                  <c:v>45231</c:v>
                </c:pt>
                <c:pt idx="167">
                  <c:v>45261</c:v>
                </c:pt>
                <c:pt idx="168">
                  <c:v>45292</c:v>
                </c:pt>
                <c:pt idx="169">
                  <c:v>45323</c:v>
                </c:pt>
              </c:numCache>
            </c:numRef>
          </c:cat>
          <c:val>
            <c:numRef>
              <c:f>'Sheet2 (2)'!$E$2:$E$171</c:f>
              <c:numCache>
                <c:formatCode>General</c:formatCode>
                <c:ptCount val="170"/>
                <c:pt idx="120" formatCode="0">
                  <c:v>20</c:v>
                </c:pt>
                <c:pt idx="121" formatCode="0">
                  <c:v>20</c:v>
                </c:pt>
                <c:pt idx="122" formatCode="0">
                  <c:v>20</c:v>
                </c:pt>
                <c:pt idx="123" formatCode="0">
                  <c:v>20</c:v>
                </c:pt>
                <c:pt idx="124" formatCode="0">
                  <c:v>20</c:v>
                </c:pt>
                <c:pt idx="125" formatCode="0">
                  <c:v>20</c:v>
                </c:pt>
                <c:pt idx="126" formatCode="0">
                  <c:v>20</c:v>
                </c:pt>
                <c:pt idx="127" formatCode="0">
                  <c:v>20</c:v>
                </c:pt>
                <c:pt idx="128" formatCode="0">
                  <c:v>20</c:v>
                </c:pt>
                <c:pt idx="129" formatCode="0">
                  <c:v>20</c:v>
                </c:pt>
                <c:pt idx="130" formatCode="0">
                  <c:v>20</c:v>
                </c:pt>
                <c:pt idx="131" formatCode="0">
                  <c:v>20</c:v>
                </c:pt>
                <c:pt idx="132" formatCode="0">
                  <c:v>20</c:v>
                </c:pt>
                <c:pt idx="133" formatCode="0">
                  <c:v>20</c:v>
                </c:pt>
                <c:pt idx="134" formatCode="0">
                  <c:v>20</c:v>
                </c:pt>
                <c:pt idx="135" formatCode="0">
                  <c:v>20</c:v>
                </c:pt>
                <c:pt idx="136" formatCode="0">
                  <c:v>20</c:v>
                </c:pt>
                <c:pt idx="137" formatCode="0">
                  <c:v>20</c:v>
                </c:pt>
                <c:pt idx="138" formatCode="0">
                  <c:v>20</c:v>
                </c:pt>
                <c:pt idx="139" formatCode="0">
                  <c:v>20</c:v>
                </c:pt>
                <c:pt idx="140" formatCode="0">
                  <c:v>20</c:v>
                </c:pt>
                <c:pt idx="141" formatCode="0">
                  <c:v>20</c:v>
                </c:pt>
                <c:pt idx="142" formatCode="0">
                  <c:v>20</c:v>
                </c:pt>
                <c:pt idx="143" formatCode="0">
                  <c:v>20</c:v>
                </c:pt>
                <c:pt idx="144" formatCode="0">
                  <c:v>20</c:v>
                </c:pt>
                <c:pt idx="145" formatCode="0">
                  <c:v>20</c:v>
                </c:pt>
                <c:pt idx="146" formatCode="0">
                  <c:v>20</c:v>
                </c:pt>
                <c:pt idx="147" formatCode="0">
                  <c:v>20</c:v>
                </c:pt>
                <c:pt idx="148" formatCode="0">
                  <c:v>20</c:v>
                </c:pt>
                <c:pt idx="149" formatCode="0">
                  <c:v>20</c:v>
                </c:pt>
                <c:pt idx="150" formatCode="0">
                  <c:v>20</c:v>
                </c:pt>
                <c:pt idx="151" formatCode="0">
                  <c:v>20</c:v>
                </c:pt>
                <c:pt idx="152" formatCode="0">
                  <c:v>20</c:v>
                </c:pt>
                <c:pt idx="153" formatCode="0">
                  <c:v>20</c:v>
                </c:pt>
                <c:pt idx="154" formatCode="0">
                  <c:v>20</c:v>
                </c:pt>
                <c:pt idx="155" formatCode="0">
                  <c:v>20</c:v>
                </c:pt>
                <c:pt idx="156" formatCode="0">
                  <c:v>20</c:v>
                </c:pt>
                <c:pt idx="157" formatCode="0">
                  <c:v>20</c:v>
                </c:pt>
                <c:pt idx="158" formatCode="0">
                  <c:v>20</c:v>
                </c:pt>
                <c:pt idx="159" formatCode="0">
                  <c:v>20</c:v>
                </c:pt>
                <c:pt idx="160" formatCode="0">
                  <c:v>20</c:v>
                </c:pt>
                <c:pt idx="161" formatCode="0">
                  <c:v>20</c:v>
                </c:pt>
                <c:pt idx="162" formatCode="0">
                  <c:v>20</c:v>
                </c:pt>
                <c:pt idx="163" formatCode="0">
                  <c:v>20</c:v>
                </c:pt>
                <c:pt idx="164" formatCode="0">
                  <c:v>20</c:v>
                </c:pt>
                <c:pt idx="165" formatCode="0">
                  <c:v>20</c:v>
                </c:pt>
                <c:pt idx="166" formatCode="0">
                  <c:v>20</c:v>
                </c:pt>
                <c:pt idx="167" formatCode="0">
                  <c:v>20</c:v>
                </c:pt>
                <c:pt idx="168" formatCode="0">
                  <c:v>20</c:v>
                </c:pt>
                <c:pt idx="169" formatCode="0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37C-467C-AEFE-830C08C3A8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93947951"/>
        <c:axId val="593941231"/>
      </c:lineChart>
      <c:dateAx>
        <c:axId val="593947951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941231"/>
        <c:crosses val="autoZero"/>
        <c:auto val="1"/>
        <c:lblOffset val="100"/>
        <c:baseTimeUnit val="months"/>
      </c:dateAx>
      <c:valAx>
        <c:axId val="593941231"/>
        <c:scaling>
          <c:orientation val="minMax"/>
          <c:max val="2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Monthly approvals (000s)</a:t>
                </a:r>
              </a:p>
            </c:rich>
          </c:tx>
          <c:layout>
            <c:manualLayout>
              <c:xMode val="edge"/>
              <c:yMode val="edge"/>
              <c:x val="2.443044619422572E-2"/>
              <c:y val="0.2309875328083989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947951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770756780402451"/>
          <c:y val="0.72432014099318465"/>
          <c:w val="0.84229243219597549"/>
          <c:h val="5.63578285850428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5DAAC-2B89-5713-4751-0242A1DF98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F7DA5B-9FDF-393D-7B6D-3871CA3FD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F9BE1-C7D7-8FC9-2C62-9CCA7B062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2604-6691-40FC-8017-9D8C741DBC74}" type="datetimeFigureOut">
              <a:rPr lang="en-AU" smtClean="0"/>
              <a:t>25/9/2024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8EF2F4-BE70-1DF7-3A04-313897BA6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45F47-232A-F05F-A9D0-C1A681CDD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84548-DE87-4899-8A6E-8DBCF2C20D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465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B99B9-5DDB-F70A-6913-5A4DA142D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A7F331-1B3C-CE4F-9F52-1F18C1A6D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1E77BC-88B1-CD08-D09A-B702DED23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2604-6691-40FC-8017-9D8C741DBC74}" type="datetimeFigureOut">
              <a:rPr lang="en-AU" smtClean="0"/>
              <a:t>25/9/2024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BC42B3-DD77-1C95-4283-255F8FD92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DB246-702B-DA41-C72B-43DB916F2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84548-DE87-4899-8A6E-8DBCF2C20D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72450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BCB813-29EF-5C49-EB48-89015A5387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2F350-382A-A862-A7F0-358410FBEC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C188E-A72E-528A-6D5D-61A87C18F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2604-6691-40FC-8017-9D8C741DBC74}" type="datetimeFigureOut">
              <a:rPr lang="en-AU" smtClean="0"/>
              <a:t>25/9/2024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6ECBF9-7C04-31B4-35EB-A922F8EFA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B5307A-0AD5-AA92-0EAE-60D00CD2C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84548-DE87-4899-8A6E-8DBCF2C20D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2954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EA2AA-E08B-2A9D-1D1E-6F4D090E3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8869-7395-A522-F7C1-1C6BA40EA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1A781-7F0B-A075-9504-2D7FB330D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2604-6691-40FC-8017-9D8C741DBC74}" type="datetimeFigureOut">
              <a:rPr lang="en-AU" smtClean="0"/>
              <a:t>25/9/2024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BC8A65-29F7-B7EE-232A-6D1666575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AAD24-737B-E275-8B85-6141A44CC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84548-DE87-4899-8A6E-8DBCF2C20D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8094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77788-15CD-3F3A-4815-93C17A67F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30441D-E3E9-5A7A-B5F3-00CCE5BFE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58BF71-6884-2AFF-2F74-5FC569AD4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2604-6691-40FC-8017-9D8C741DBC74}" type="datetimeFigureOut">
              <a:rPr lang="en-AU" smtClean="0"/>
              <a:t>25/9/2024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E4329-CCE7-9C9C-2306-A602295E7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5B8D3-EC84-6C52-1188-0CAF4C8E9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84548-DE87-4899-8A6E-8DBCF2C20D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238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9838E-91B9-81F1-D9EE-A48BF4ED8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453BB-D99A-23B0-6047-F25ACBBAE4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9A224A-D82F-A976-F930-A4E402426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26FD78-84CB-E67D-8888-C157AE27B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2604-6691-40FC-8017-9D8C741DBC74}" type="datetimeFigureOut">
              <a:rPr lang="en-AU" smtClean="0"/>
              <a:t>25/9/2024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770FC8-8A39-8017-FA2B-DA49CE58E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67DE0F-0E11-CE3D-B1E1-172284549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84548-DE87-4899-8A6E-8DBCF2C20D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45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9EC87-CF8B-F6BB-66C1-AF7BBB416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4A145A-51D6-5990-D6FB-D9CC45AF0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D50A8C-066A-DCE6-1EC5-F51688C81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030315-E882-93AA-3544-A0716C53D1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AA772-0A38-DE2C-9F90-C7F8CD7150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60B4A0-5FAA-7B3D-9C09-6E688513E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2604-6691-40FC-8017-9D8C741DBC74}" type="datetimeFigureOut">
              <a:rPr lang="en-AU" smtClean="0"/>
              <a:t>25/9/2024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E4340E-3A55-C658-DD41-0CB4794E2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4BA4D6-FCA6-557C-45FB-A5E62D15E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84548-DE87-4899-8A6E-8DBCF2C20D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04259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ABA47-FD9E-CC9F-D10B-67B48EE6F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B8409B-FD79-5141-0478-970EF979C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2604-6691-40FC-8017-9D8C741DBC74}" type="datetimeFigureOut">
              <a:rPr lang="en-AU" smtClean="0"/>
              <a:t>25/9/2024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CF0E49-9322-5BFB-1C50-69366042B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4D03C9-C4C7-652F-B80F-BDCA5F590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84548-DE87-4899-8A6E-8DBCF2C20D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4823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B517F8-FA43-2DAA-706C-3171F3731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2604-6691-40FC-8017-9D8C741DBC74}" type="datetimeFigureOut">
              <a:rPr lang="en-AU" smtClean="0"/>
              <a:t>25/9/2024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682C8E-73DC-C56A-0E3A-1F13230E6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795AF9-44BE-2846-987E-774D858F5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84548-DE87-4899-8A6E-8DBCF2C20D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097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B1B73-8D64-A61D-1383-1B4237F30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10407-C9BB-F1AC-03D6-4D53A0F26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9E832B-D933-BEED-165D-24F00697C2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A181CC-4A7B-9EC2-B591-7BA2ADA05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2604-6691-40FC-8017-9D8C741DBC74}" type="datetimeFigureOut">
              <a:rPr lang="en-AU" smtClean="0"/>
              <a:t>25/9/2024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98B222-49CC-7915-AA19-3383C8F58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0B90C0-BEF3-9F03-6CF1-EAA614B17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84548-DE87-4899-8A6E-8DBCF2C20D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463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65D30-2B53-55CB-B645-2BDF387D6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3028A1-A445-7D2C-CD25-CBB71A6B79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91C3EA-0812-86D7-1390-057C60A36B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B72497-6FD1-2A24-E58A-86209227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2604-6691-40FC-8017-9D8C741DBC74}" type="datetimeFigureOut">
              <a:rPr lang="en-AU" smtClean="0"/>
              <a:t>25/9/2024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E57C8D-E0B9-C0D3-161F-9F8AC57C4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F63E8-B7F6-B40A-E597-597003517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84548-DE87-4899-8A6E-8DBCF2C20D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4708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5E8387-7C88-AA17-5834-C36B51A02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0B78E-8472-A72A-F1F6-6B302C5518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3583C2-0524-0A92-1F75-78F339FA86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802604-6691-40FC-8017-9D8C741DBC74}" type="datetimeFigureOut">
              <a:rPr lang="en-AU" smtClean="0"/>
              <a:t>25/9/2024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6610E-BC22-416C-723F-D96371FB6B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1FDCE-5921-81CF-10D7-64A061288E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F84548-DE87-4899-8A6E-8DBCF2C20DA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52211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D41BB-7806-8BC6-C88C-927DB83BD9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AU" sz="6000" b="1" dirty="0">
                <a:effectLst/>
                <a:latin typeface="Clancy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Housing policy challenges in Australia and the UK</a:t>
            </a:r>
            <a:br>
              <a:rPr lang="en-AU" sz="6000" b="1" dirty="0">
                <a:effectLst/>
                <a:latin typeface="Clancy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75A961-7685-2B72-0589-40D67A857D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AU" sz="2400" b="1" dirty="0">
                <a:effectLst/>
                <a:latin typeface="Clancy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Australia-UK housing research network meeting, 26 Sep 2024</a:t>
            </a:r>
          </a:p>
          <a:p>
            <a:endParaRPr lang="en-AU" sz="2400" b="1" dirty="0">
              <a:effectLst/>
              <a:latin typeface="Clancy" panose="00000500000000000000" pitchFamily="50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AU" b="1" dirty="0">
                <a:latin typeface="Clancy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Mark Stephens and Hal Pawson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83040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CD0E5-6EE6-E0B9-5EC8-89D0B6297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lang="en-AU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2. Key policy challenges – Australia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22301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1A764-2FB4-5072-5CC8-99E7C85A1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‘Housing supply’ (1)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18C49-6DAD-BC77-7FD5-7C5737D09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00725" cy="4351338"/>
          </a:xfrm>
        </p:spPr>
        <p:txBody>
          <a:bodyPr>
            <a:normAutofit/>
          </a:bodyPr>
          <a:lstStyle/>
          <a:p>
            <a:r>
              <a:rPr lang="en-US" sz="2400" dirty="0"/>
              <a:t>‘Housing unaffordability’ concerns ramped up post-pandemic</a:t>
            </a:r>
          </a:p>
          <a:p>
            <a:r>
              <a:rPr lang="en-US" sz="2400" dirty="0"/>
              <a:t>Inflationary take-off during COVID-19</a:t>
            </a:r>
          </a:p>
          <a:p>
            <a:r>
              <a:rPr lang="en-US" sz="2400" dirty="0"/>
              <a:t>Only briefly dampened by sharply higher mortgage rates 2022-24</a:t>
            </a:r>
          </a:p>
          <a:p>
            <a:r>
              <a:rPr lang="en-US" sz="2400" dirty="0"/>
              <a:t>Political and media consensus: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‘Unaffordable housing’ largely due to ‘inadequate supply’ (plus ‘excessive immigration’)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Former entirely results from ‘excessively restrictive land-use planning’</a:t>
            </a:r>
          </a:p>
          <a:p>
            <a:endParaRPr lang="en-US" dirty="0"/>
          </a:p>
          <a:p>
            <a:endParaRPr lang="en-AU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801E7EC-AA2D-45EB-B0A2-54C7C2E024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1252164"/>
              </p:ext>
            </p:extLst>
          </p:nvPr>
        </p:nvGraphicFramePr>
        <p:xfrm>
          <a:off x="6795436" y="1690687"/>
          <a:ext cx="4703144" cy="41710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255CB11-AE76-40C6-2B94-48367E226E9B}"/>
              </a:ext>
            </a:extLst>
          </p:cNvPr>
          <p:cNvSpPr txBox="1"/>
          <p:nvPr/>
        </p:nvSpPr>
        <p:spPr>
          <a:xfrm>
            <a:off x="6810375" y="5991225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Sources: ABS, RBA</a:t>
            </a:r>
            <a:endParaRPr lang="en-AU" sz="1400" i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B1C02C-624F-C7C8-E746-C1EE0B93363C}"/>
              </a:ext>
            </a:extLst>
          </p:cNvPr>
          <p:cNvSpPr/>
          <p:nvPr/>
        </p:nvSpPr>
        <p:spPr>
          <a:xfrm>
            <a:off x="8886825" y="2533650"/>
            <a:ext cx="885825" cy="2085975"/>
          </a:xfrm>
          <a:prstGeom prst="rect">
            <a:avLst/>
          </a:prstGeom>
          <a:solidFill>
            <a:schemeClr val="accent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03772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F1AFC-B1DE-01C8-307E-90B2E359D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‘Housing supply’ (2)</a:t>
            </a:r>
            <a:endParaRPr lang="en-AU" dirty="0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22631CDA-E2DF-046F-FD29-9FEAEF01F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322" y="1954400"/>
            <a:ext cx="6182738" cy="4351338"/>
          </a:xfrm>
        </p:spPr>
        <p:txBody>
          <a:bodyPr>
            <a:normAutofit fontScale="92500"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Sharply d</a:t>
            </a:r>
            <a:r>
              <a:rPr lang="en-AU" sz="18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eclining residentia</a:t>
            </a:r>
            <a:r>
              <a:rPr lang="en-AU" sz="18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 </a:t>
            </a:r>
            <a:r>
              <a:rPr lang="en-AU" sz="18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construction approvals post-2021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−"/>
            </a:pPr>
            <a:r>
              <a:rPr lang="en-AU" sz="16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Currently 26</a:t>
            </a:r>
            <a:r>
              <a:rPr lang="en-AU" sz="16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 below required output to meet officially pledged 2024-29 target – ‘1.2 million new homes in 5 years’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n-A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Multi-unit (apartment) construction 2023-24 down 43% on 2015-19 norm, houses down 9%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n-A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Constrained industry capacity: surge of building company failures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−"/>
            </a:pPr>
            <a:r>
              <a:rPr lang="en-AU" sz="16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Builder insolvencies to Feb 24 up 76% on decade norm 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Building materials supply chain constraints and</a:t>
            </a:r>
            <a:r>
              <a:rPr lang="en-AU" sz="18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 high</a:t>
            </a:r>
            <a:r>
              <a:rPr lang="en-AU" sz="18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</a:t>
            </a:r>
            <a:r>
              <a:rPr lang="en-AU" sz="18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onstruction cost inflation 2022-24 – only now moderating</a:t>
            </a:r>
            <a:endParaRPr lang="en-A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7C71A5-A407-AB6D-ED0B-1340F3E3FCDF}"/>
              </a:ext>
            </a:extLst>
          </p:cNvPr>
          <p:cNvSpPr txBox="1"/>
          <p:nvPr/>
        </p:nvSpPr>
        <p:spPr>
          <a:xfrm>
            <a:off x="6995678" y="5910860"/>
            <a:ext cx="4760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Source: ABS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E7468FD-67F0-693E-D713-14FAE65E24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4208171"/>
              </p:ext>
            </p:extLst>
          </p:nvPr>
        </p:nvGraphicFramePr>
        <p:xfrm>
          <a:off x="6995678" y="2108123"/>
          <a:ext cx="4572000" cy="3802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4021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77290-5364-97FC-0AD8-0B1FB674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Rental regulation reform (1)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3AC03-FCCD-2D32-62A9-6819E1D4B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Private rental accommodates some 29% of Aus households </a:t>
            </a:r>
          </a:p>
          <a:p>
            <a:r>
              <a:rPr lang="en-US" dirty="0"/>
              <a:t>Growing no. of long term (private) renters</a:t>
            </a:r>
          </a:p>
          <a:p>
            <a:r>
              <a:rPr lang="en-US" dirty="0"/>
              <a:t>Liberal market regulation frameworks established by state/territory govts 1980s</a:t>
            </a:r>
          </a:p>
          <a:p>
            <a:r>
              <a:rPr lang="en-US" dirty="0"/>
              <a:t>Growing calls for stronger tenants rights in 2010s – key demands:</a:t>
            </a:r>
          </a:p>
          <a:p>
            <a:pPr lvl="1">
              <a:buFont typeface="Aptos" panose="020B0004020202020204" pitchFamily="34" charset="0"/>
              <a:buChar char="–"/>
            </a:pPr>
            <a:r>
              <a:rPr lang="en-US" dirty="0"/>
              <a:t>Outlaw ‘no grounds’ evictions</a:t>
            </a:r>
          </a:p>
          <a:p>
            <a:pPr lvl="1">
              <a:buFont typeface="Aptos" panose="020B0004020202020204" pitchFamily="34" charset="0"/>
              <a:buChar char="–"/>
            </a:pPr>
            <a:r>
              <a:rPr lang="en-US" dirty="0"/>
              <a:t>Tenant right to pet ownership by default</a:t>
            </a:r>
          </a:p>
          <a:p>
            <a:pPr lvl="1">
              <a:buFont typeface="Aptos" panose="020B0004020202020204" pitchFamily="34" charset="0"/>
              <a:buChar char="–"/>
            </a:pPr>
            <a:r>
              <a:rPr lang="en-US" dirty="0"/>
              <a:t>More clearly defined min property condition standards</a:t>
            </a:r>
          </a:p>
          <a:p>
            <a:r>
              <a:rPr lang="en-US" dirty="0"/>
              <a:t>2022-24 emergence of rent regulation demands, triggered by unprecedented rent inflation (advertised rents up by 51%, nationally, 2020-24 (SQM))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03019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2057E-5EC9-46BF-6633-5AFF605F1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Rental regulation reform (2)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A0147-BFDB-1C1A-D617-566F803DB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Significant rental regulation reforms in several state/territory jurisdictions late 2010s/early 2020s (e.g. in ACT, Victoria)</a:t>
            </a:r>
          </a:p>
          <a:p>
            <a:r>
              <a:rPr lang="en-US" dirty="0"/>
              <a:t>Some inspiration drawn from Scottish Govt 2015 reforms </a:t>
            </a:r>
          </a:p>
          <a:p>
            <a:r>
              <a:rPr lang="en-US" dirty="0"/>
              <a:t>Typically includes restricting no grounds </a:t>
            </a:r>
            <a:r>
              <a:rPr lang="en-US"/>
              <a:t>evictions, introducing </a:t>
            </a:r>
            <a:r>
              <a:rPr lang="en-US" dirty="0"/>
              <a:t>pet ownership rights</a:t>
            </a:r>
          </a:p>
          <a:p>
            <a:r>
              <a:rPr lang="en-AU" dirty="0"/>
              <a:t>Further progression possibly aided by Commonwealth Govt pledge to facilitate rental regulation ‘harmonisation’ 2023</a:t>
            </a:r>
            <a:endParaRPr lang="en-US" dirty="0"/>
          </a:p>
          <a:p>
            <a:r>
              <a:rPr lang="en-US" dirty="0"/>
              <a:t>Australian Greens party forthrightly advocating for ‘2 year national rent freeze’ and ‘rent increase restrictions’ 2022-24</a:t>
            </a:r>
          </a:p>
          <a:p>
            <a:r>
              <a:rPr lang="en-AU" dirty="0"/>
              <a:t>Strongly resisted by Commonwealth and (most) state/territory govts</a:t>
            </a:r>
          </a:p>
        </p:txBody>
      </p:sp>
    </p:spTree>
    <p:extLst>
      <p:ext uri="{BB962C8B-B14F-4D97-AF65-F5344CB8AC3E}">
        <p14:creationId xmlns:p14="http://schemas.microsoft.com/office/powerpoint/2010/main" val="776007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7CAAB-BEF0-943E-ABB3-B39ABE4A6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0775"/>
          </a:xfrm>
        </p:spPr>
        <p:txBody>
          <a:bodyPr anchor="b">
            <a:normAutofit/>
          </a:bodyPr>
          <a:lstStyle/>
          <a:p>
            <a:r>
              <a:rPr lang="en-US" sz="4200" dirty="0"/>
              <a:t>Multi-unit building construction quality</a:t>
            </a:r>
            <a:endParaRPr lang="en-AU" sz="42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31E159A-4065-F752-46ED-807A330D4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69431"/>
            <a:ext cx="7680159" cy="410753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Consumer confidence in multi-unit building quality badly damaged by high profile structural failures late 2010s/early 2020s</a:t>
            </a:r>
          </a:p>
          <a:p>
            <a:r>
              <a:rPr lang="en-US" dirty="0"/>
              <a:t>Part of much wider ‘building defects’ problem – </a:t>
            </a:r>
            <a:r>
              <a:rPr lang="en-US" dirty="0" err="1"/>
              <a:t>esp</a:t>
            </a:r>
            <a:r>
              <a:rPr lang="en-US" dirty="0"/>
              <a:t> Syd/</a:t>
            </a:r>
            <a:r>
              <a:rPr lang="en-US" dirty="0" err="1"/>
              <a:t>Melb</a:t>
            </a:r>
            <a:r>
              <a:rPr lang="en-US" dirty="0"/>
              <a:t> – typically water-proofing failures</a:t>
            </a:r>
          </a:p>
          <a:p>
            <a:r>
              <a:rPr lang="en-US" dirty="0"/>
              <a:t>Problems generally attributed to:</a:t>
            </a:r>
          </a:p>
          <a:p>
            <a:pPr lvl="1">
              <a:buFont typeface="Aptos" panose="020B0004020202020204" pitchFamily="34" charset="0"/>
              <a:buChar char="–"/>
            </a:pPr>
            <a:r>
              <a:rPr lang="en-US" dirty="0"/>
              <a:t>Influx of new builders in 2010s multi-unit building boom </a:t>
            </a:r>
          </a:p>
          <a:p>
            <a:pPr lvl="1">
              <a:buFont typeface="Aptos" panose="020B0004020202020204" pitchFamily="34" charset="0"/>
              <a:buChar char="–"/>
            </a:pPr>
            <a:r>
              <a:rPr lang="en-US" dirty="0"/>
              <a:t>Legacy of progressive building control de-regulation over decades</a:t>
            </a:r>
          </a:p>
          <a:p>
            <a:r>
              <a:rPr lang="en-AU" dirty="0"/>
              <a:t>Purposeful NSW Govt response in strengthened regulation from 2019</a:t>
            </a:r>
          </a:p>
        </p:txBody>
      </p:sp>
      <p:pic>
        <p:nvPicPr>
          <p:cNvPr id="10" name="Picture 9" descr="A tall building with a grassy area in the background&#10;&#10;Description automatically generated">
            <a:extLst>
              <a:ext uri="{FF2B5EF4-FFF2-40B4-BE49-F238E27FC236}">
                <a16:creationId xmlns:a16="http://schemas.microsoft.com/office/drawing/2014/main" id="{3DD7A51F-73A7-88E4-2C27-80045E2C4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78" t="-1917" r="14390" b="1917"/>
          <a:stretch/>
        </p:blipFill>
        <p:spPr>
          <a:xfrm>
            <a:off x="8730113" y="1973179"/>
            <a:ext cx="2902417" cy="471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88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CD0E5-6EE6-E0B9-5EC8-89D0B6297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lang="en-AU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3</a:t>
            </a:r>
            <a:r>
              <a:rPr lang="en-AU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. Key policy challenges – UK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22478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E818B-7C83-7962-3307-38894013D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Housing Supply (1)</a:t>
            </a:r>
            <a:br>
              <a:rPr lang="en-AU" dirty="0"/>
            </a:br>
            <a:r>
              <a:rPr lang="en-AU" dirty="0"/>
              <a:t>(England)</a:t>
            </a:r>
          </a:p>
        </p:txBody>
      </p:sp>
      <p:pic>
        <p:nvPicPr>
          <p:cNvPr id="6" name="Content Placeholder 5" descr="A graph of average housing completions&#10;&#10;Description automatically generated">
            <a:extLst>
              <a:ext uri="{FF2B5EF4-FFF2-40B4-BE49-F238E27FC236}">
                <a16:creationId xmlns:a16="http://schemas.microsoft.com/office/drawing/2014/main" id="{E2CB14BF-51F6-00F6-2243-3B258D50599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65125"/>
            <a:ext cx="6400800" cy="369570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B97778-7FAC-2D39-ADB2-D1E4BB5B8122}"/>
              </a:ext>
            </a:extLst>
          </p:cNvPr>
          <p:cNvSpPr txBox="1"/>
          <p:nvPr/>
        </p:nvSpPr>
        <p:spPr>
          <a:xfrm>
            <a:off x="520505" y="1533378"/>
            <a:ext cx="52706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	Long-term decline in supply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Long-term decline in housing completions which peaked in 1960s.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Main cause of reduction = social sector decline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But private output also declined to as low as ca. 100,000 units p.a. in 2010s.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2017-21 UK’s building rate per 100,000 = 246 (776 in AU).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4F29DC-B625-2BF0-4DDE-75719E9B992E}"/>
              </a:ext>
            </a:extLst>
          </p:cNvPr>
          <p:cNvSpPr txBox="1"/>
          <p:nvPr/>
        </p:nvSpPr>
        <p:spPr>
          <a:xfrm>
            <a:off x="520505" y="4206240"/>
            <a:ext cx="53879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Narrative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Inadequate supply primary cause of unaffordability.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Planning identified as the principal problem.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Conservative government (2016-24) sought to shift to zonal system and reintroduce targets.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Abandoned mandatory targets after by-election loss – but retained ambition of 300k pa.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Output fell further with interest rate hike.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021B50-DD83-3234-594F-DE6602956B47}"/>
              </a:ext>
            </a:extLst>
          </p:cNvPr>
          <p:cNvSpPr txBox="1"/>
          <p:nvPr/>
        </p:nvSpPr>
        <p:spPr>
          <a:xfrm>
            <a:off x="6300592" y="4171167"/>
            <a:ext cx="56241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Alternative views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Role of monetary policy in HP rises.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Building sector supported by Help to Buy.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Speculative housebuilders “drip feed” properties onto market.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Evidence of price sharing.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Decline in SME housebuilding sector which build out  more quickly.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Neglect of social / affordable housing.</a:t>
            </a:r>
          </a:p>
        </p:txBody>
      </p:sp>
    </p:spTree>
    <p:extLst>
      <p:ext uri="{BB962C8B-B14F-4D97-AF65-F5344CB8AC3E}">
        <p14:creationId xmlns:p14="http://schemas.microsoft.com/office/powerpoint/2010/main" val="876619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9F2E97-FE7A-F49B-39F5-D2DD09479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Housing Supply (2) (England)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7C6F63-7DCA-B243-7756-C053C16EE2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b="1" dirty="0"/>
              <a:t>The new </a:t>
            </a:r>
            <a:r>
              <a:rPr lang="en-US" b="1" dirty="0" err="1"/>
              <a:t>Labour</a:t>
            </a:r>
            <a:r>
              <a:rPr lang="en-US" b="1" dirty="0"/>
              <a:t> Government (elected July 2024)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Prioritised</a:t>
            </a:r>
            <a:r>
              <a:rPr lang="en-US" dirty="0"/>
              <a:t> housebuilding – 1.5m units in 5 years (for GROWTH)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Implies raising “net additions” from 255k to 350k by 2029/30.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Reintroduced mandatory targets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Reviewing National Planning Framework – “how” not ”if”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Build on “grey belt” (within green belt)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Reform of Compulsory Purchase – remove “hope” value.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Greater use of land value capture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generation of new towns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Big questions about other barriers: </a:t>
            </a:r>
            <a:r>
              <a:rPr lang="en-US" dirty="0" err="1"/>
              <a:t>labour</a:t>
            </a:r>
            <a:r>
              <a:rPr lang="en-US" dirty="0"/>
              <a:t>, materials, etc.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9277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D2039-0609-42D8-039A-EA7F174AC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Private Rental Sector Regulation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3DE4E-E471-EE14-EEC4-2F3D3E3FC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UK had highly liberalized PRS from 1989 – no security on most tenancies; market rents.</a:t>
            </a:r>
          </a:p>
          <a:p>
            <a:r>
              <a:rPr lang="en-US" dirty="0"/>
              <a:t>Now houses ca. 20% English households, inc. &gt;30% lone parents, 19% couples with children.</a:t>
            </a:r>
          </a:p>
          <a:p>
            <a:r>
              <a:rPr lang="en-US" dirty="0"/>
              <a:t>Tenure shift (from homeownership and social rent) a factor in rising poverty after housing costs.</a:t>
            </a:r>
          </a:p>
          <a:p>
            <a:r>
              <a:rPr lang="en-US" dirty="0"/>
              <a:t>Possession claims risen rapidly since pandemic.</a:t>
            </a:r>
          </a:p>
          <a:p>
            <a:r>
              <a:rPr lang="en-US" dirty="0"/>
              <a:t>Case for reform irresistible.</a:t>
            </a:r>
          </a:p>
        </p:txBody>
      </p:sp>
    </p:spTree>
    <p:extLst>
      <p:ext uri="{BB962C8B-B14F-4D97-AF65-F5344CB8AC3E}">
        <p14:creationId xmlns:p14="http://schemas.microsoft.com/office/powerpoint/2010/main" val="3617453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3CD73-C924-0569-ECA7-74F6FA31B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Presentation outline</a:t>
            </a:r>
            <a:endParaRPr lang="en-AU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80C5D-BCCB-6A6D-D077-E8C3BBC76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1. Background and context</a:t>
            </a:r>
            <a:endParaRPr lang="en-AU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1">
              <a:buFont typeface="Aptos" panose="020B0004020202020204" pitchFamily="34" charset="0"/>
              <a:buChar char="–"/>
            </a:pPr>
            <a:r>
              <a:rPr lang="en-AU" sz="20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Housing policy governance (Hal)</a:t>
            </a:r>
            <a:endParaRPr lang="en-AU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1">
              <a:buFont typeface="Aptos" panose="020B0004020202020204" pitchFamily="34" charset="0"/>
              <a:buChar char="–"/>
            </a:pPr>
            <a:r>
              <a:rPr lang="en-AU" sz="20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Housing market structure (Mark)</a:t>
            </a:r>
            <a:endParaRPr lang="en-AU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</a:pPr>
            <a:r>
              <a:rPr lang="en-AU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2. Key policy challenges – Australia (Hal)</a:t>
            </a:r>
            <a:endParaRPr lang="en-AU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1">
              <a:buFont typeface="Aptos" panose="020B0004020202020204" pitchFamily="34" charset="0"/>
              <a:buChar char="–"/>
            </a:pPr>
            <a:r>
              <a:rPr lang="en-AU" sz="20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Supply</a:t>
            </a:r>
            <a:endParaRPr lang="en-AU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1">
              <a:buFont typeface="Aptos" panose="020B0004020202020204" pitchFamily="34" charset="0"/>
              <a:buChar char="–"/>
            </a:pPr>
            <a:r>
              <a:rPr lang="en-AU" sz="20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Rental </a:t>
            </a:r>
            <a:r>
              <a:rPr lang="en-AU" sz="20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</a:t>
            </a:r>
            <a:r>
              <a:rPr lang="en-AU" sz="20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egulation reform</a:t>
            </a:r>
            <a:endParaRPr lang="en-AU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1">
              <a:buFont typeface="Aptos" panose="020B0004020202020204" pitchFamily="34" charset="0"/>
              <a:buChar char="–"/>
            </a:pPr>
            <a:r>
              <a:rPr lang="en-AU" sz="20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Multi-unit b</a:t>
            </a:r>
            <a:r>
              <a:rPr lang="en-AU" sz="20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uilding construction quality</a:t>
            </a:r>
            <a:endParaRPr lang="en-AU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</a:pPr>
            <a:r>
              <a:rPr lang="en-AU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3. Key policy challenges – UK (Mark)</a:t>
            </a:r>
            <a:endParaRPr lang="en-AU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1">
              <a:buFont typeface="Aptos" panose="020B0004020202020204" pitchFamily="34" charset="0"/>
              <a:buChar char="–"/>
            </a:pPr>
            <a:r>
              <a:rPr lang="en-AU" sz="20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Supply</a:t>
            </a:r>
            <a:endParaRPr lang="en-AU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1">
              <a:buFont typeface="Aptos" panose="020B0004020202020204" pitchFamily="34" charset="0"/>
              <a:buChar char="–"/>
            </a:pPr>
            <a:r>
              <a:rPr lang="en-AU" sz="20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Rental </a:t>
            </a:r>
            <a:r>
              <a:rPr lang="en-AU" sz="20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</a:t>
            </a:r>
            <a:r>
              <a:rPr lang="en-AU" sz="20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egulation reform</a:t>
            </a:r>
            <a:endParaRPr lang="en-AU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1">
              <a:buFont typeface="Aptos" panose="020B0004020202020204" pitchFamily="34" charset="0"/>
              <a:buChar char="–"/>
            </a:pPr>
            <a:r>
              <a:rPr lang="en-AU" sz="20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Building safety/ Grenfell</a:t>
            </a:r>
            <a:endParaRPr lang="en-AU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933735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657BE-F876-D7EA-2DB3-2E7DAF624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PRS Regulation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40B89-1629-2988-09AF-377249EF44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b="1" dirty="0"/>
              <a:t>Scotland moved first</a:t>
            </a:r>
            <a:endParaRPr lang="en-US" dirty="0"/>
          </a:p>
          <a:p>
            <a:r>
              <a:rPr lang="en-US" dirty="0"/>
              <a:t>Open-ended tenancies from 2017.</a:t>
            </a:r>
          </a:p>
          <a:p>
            <a:r>
              <a:rPr lang="en-US" dirty="0"/>
              <a:t>2017 “no fault” evictions limited to sale or landlord moving in.</a:t>
            </a:r>
          </a:p>
          <a:p>
            <a:r>
              <a:rPr lang="en-US" dirty="0"/>
              <a:t> In 2022 all mandatory grounds for eviction ended.</a:t>
            </a:r>
          </a:p>
          <a:p>
            <a:r>
              <a:rPr lang="en-US" dirty="0"/>
              <a:t>Rent freeze/ cap 2022-24.</a:t>
            </a:r>
          </a:p>
          <a:p>
            <a:r>
              <a:rPr lang="en-US" dirty="0"/>
              <a:t>Rent Control Areas in Housing Bill.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0E4CD5-D20A-41C8-DD2E-06C9C5B10E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b="1" dirty="0"/>
              <a:t>Wales</a:t>
            </a:r>
            <a:endParaRPr lang="en-US" dirty="0"/>
          </a:p>
          <a:p>
            <a:r>
              <a:rPr lang="en-US" dirty="0"/>
              <a:t>Increased notice periods so tenants should always have 12 months’ security.</a:t>
            </a:r>
          </a:p>
          <a:p>
            <a:endParaRPr lang="en-US" dirty="0"/>
          </a:p>
          <a:p>
            <a:r>
              <a:rPr lang="en-US" dirty="0"/>
              <a:t>Consultation on rent control.</a:t>
            </a:r>
          </a:p>
        </p:txBody>
      </p:sp>
    </p:spTree>
    <p:extLst>
      <p:ext uri="{BB962C8B-B14F-4D97-AF65-F5344CB8AC3E}">
        <p14:creationId xmlns:p14="http://schemas.microsoft.com/office/powerpoint/2010/main" val="2559266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7AE23-8B2B-428F-D03B-A7AAC5051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PRS Regulation (3)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69B84B-2DBE-608B-706E-8A1CF34F3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England</a:t>
            </a:r>
          </a:p>
          <a:p>
            <a:r>
              <a:rPr lang="en-US" dirty="0" err="1"/>
              <a:t>Labour</a:t>
            </a:r>
            <a:r>
              <a:rPr lang="en-US" dirty="0"/>
              <a:t> govt published Renters’ Right Bill to pick up outgoing govt’s Bill to limit “no fault evictions” to sale and landlord moving in.</a:t>
            </a:r>
          </a:p>
          <a:p>
            <a:r>
              <a:rPr lang="en-US" dirty="0"/>
              <a:t>Decent Homes Standard extended to PRS</a:t>
            </a:r>
          </a:p>
          <a:p>
            <a:r>
              <a:rPr lang="en-US" dirty="0"/>
              <a:t>Ban on rent bidding</a:t>
            </a:r>
          </a:p>
          <a:p>
            <a:endParaRPr lang="en-US" dirty="0"/>
          </a:p>
          <a:p>
            <a:r>
              <a:rPr lang="en-US" dirty="0"/>
              <a:t>No rent controls.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391512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CBAE3-21F6-2D74-5F58-008F28B1B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526" y="150312"/>
            <a:ext cx="5988487" cy="18244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/>
              <a:t>High rise safety &amp; social housing regulation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4A87906-42DE-777A-5B41-3F428906B9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5494" r="25105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13416D-9194-92E1-7CA7-2B11BF121BF2}"/>
              </a:ext>
            </a:extLst>
          </p:cNvPr>
          <p:cNvSpPr txBox="1"/>
          <p:nvPr/>
        </p:nvSpPr>
        <p:spPr>
          <a:xfrm>
            <a:off x="281354" y="1463041"/>
            <a:ext cx="581464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Grenfell Tower Inquiry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Fire caused deaths of 73 people in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Multiple failures by range of agencies/ </a:t>
            </a:r>
            <a:r>
              <a:rPr lang="en-US" dirty="0" err="1"/>
              <a:t>organisations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Shift from detailed statutory building regulations to skeleton statutory framework supported by (ambiguous) “guidance”.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UK Govt failed to act on coroner’s recommendations on earlier fatal cladding fire.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Rigged fire tests/ mis-selling by the three suppliers of cladding and insulation.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Failure of (</a:t>
            </a:r>
            <a:r>
              <a:rPr lang="en-US" dirty="0" err="1"/>
              <a:t>privatised</a:t>
            </a:r>
            <a:r>
              <a:rPr lang="en-US" dirty="0"/>
              <a:t>) enforcement regime.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Poor quality of renovation work -&gt; fire not contained.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Housing management culture of ignoring tenants - &amp; ignored 2 reports on fire safety.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London Fire Brigade training and operational failures; “stay put” policy failed.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Thousands of buildings still have dangerous cladding.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Social housing regulator given more powers, in </a:t>
            </a:r>
            <a:r>
              <a:rPr lang="en-US"/>
              <a:t>context of </a:t>
            </a:r>
            <a:r>
              <a:rPr lang="en-US" dirty="0"/>
              <a:t>wider concerns about housing management.</a:t>
            </a:r>
          </a:p>
        </p:txBody>
      </p:sp>
    </p:spTree>
    <p:extLst>
      <p:ext uri="{BB962C8B-B14F-4D97-AF65-F5344CB8AC3E}">
        <p14:creationId xmlns:p14="http://schemas.microsoft.com/office/powerpoint/2010/main" val="1463285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F2C2C5C-3725-0FDC-99CB-C68DD4AC4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 – What should we be discussing?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FA9D10-9FCA-5BC4-E170-A65463D90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Government supply councils and housing targets</a:t>
            </a:r>
          </a:p>
          <a:p>
            <a:r>
              <a: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Taxation of housing, land and property</a:t>
            </a:r>
          </a:p>
          <a:p>
            <a:r>
              <a: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Planning and Housing Supply</a:t>
            </a:r>
          </a:p>
          <a:p>
            <a:r>
              <a: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Housebuilding and development industry</a:t>
            </a:r>
          </a:p>
          <a:p>
            <a:r>
              <a: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Build to Rent (</a:t>
            </a:r>
            <a:r>
              <a:rPr lang="en-GB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BtR</a:t>
            </a:r>
            <a:r>
              <a: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r>
              <a: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 housing</a:t>
            </a:r>
          </a:p>
          <a:p>
            <a:r>
              <a: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scope for “affordable” housing</a:t>
            </a:r>
          </a:p>
          <a:p>
            <a:r>
              <a: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Energy efficiency and health</a:t>
            </a:r>
          </a:p>
          <a:p>
            <a:r>
              <a:rPr lang="en-GB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Housing and central banks</a:t>
            </a:r>
            <a:endParaRPr lang="en-GB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722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2390C-6A33-24B1-1737-F6D64B7B2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lang="en-US" dirty="0"/>
              <a:t>1. Background and context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3554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234EA-9D09-B420-9B2D-29244E25C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Housing policy governance – Australia (1)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1E44C-3F02-1D85-1F53-EF8C37F06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A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Federal state with three levels of govt: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‘Commonwealth of Australia’ – relevant powers incl: income and company taxation, social security, financial regulation, migration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 states, 2 territories – responsible for planning and housing delivery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566 local govts – ‘roads, rates and rubbish’ – no housing powers or responsibilities</a:t>
            </a:r>
          </a:p>
          <a:p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05001-4193-BECC-4F9E-BC95E90154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76"/>
          <a:stretch/>
        </p:blipFill>
        <p:spPr>
          <a:xfrm>
            <a:off x="6022206" y="1825624"/>
            <a:ext cx="5626869" cy="425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687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ED832-45B9-B653-0D68-0967D6D6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Housing policy governance – Australia (2)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FB8B4-BD6D-8869-0207-0EE3C9E33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8248652" cy="435133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23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Aus C</a:t>
            </a:r>
            <a:r>
              <a:rPr lang="en-AU" sz="23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onstitution (S51) specifies competencies of Commonwealth Govt – other policy areas by default responsibility of state/territory govts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23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Thus, S/T govts hold powers on social housing policy and delivery, private rental regulation, building standards and multi-unit housing governance regulation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23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Commonwealth lack of direct power to legislate on housing means no legal leverage over state/territory govts on housing matters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23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CG played important national role 1945-96, centred on funding (state-provided) public housing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23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Post-1996, Commonwealth </a:t>
            </a:r>
            <a:r>
              <a:rPr lang="en-AU" sz="23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largely withdrew from national housing policy leadership role – albeit continuing to preside over indirectly crucial powers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23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2024 debate on legislating CG responsibility to develop/maintain ‘National Housing and Homelessness Plan’</a:t>
            </a:r>
            <a:endParaRPr lang="en-AU" sz="23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42444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3E6B6-18B0-7A4D-7293-F327C86C6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Housing policy governance – UK (1)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95D76-EE5A-2652-32D0-1C2312C35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7134225" cy="474101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UK – fundamentally more centralised framework but recent evolution towards ‘quasi-federal state’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Direct housing policy powers devolved to elected govts in Wales, Scotland, N. Ireland from 1999 – incl: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Aptos" panose="020B0004020202020204" pitchFamily="34" charset="0"/>
              <a:buChar char="–"/>
            </a:pPr>
            <a:r>
              <a:rPr lang="en-AU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Social housing policy and funding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Aptos" panose="020B0004020202020204" pitchFamily="34" charset="0"/>
              <a:buChar char="–"/>
            </a:pPr>
            <a:r>
              <a:rPr lang="en-AU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Homelessness policy framework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Aptos" panose="020B0004020202020204" pitchFamily="34" charset="0"/>
              <a:buChar char="–"/>
            </a:pPr>
            <a:r>
              <a:rPr lang="en-AU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Rental regulation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crucial indirect housing powers largely/wholly retained by ‘Westminster Govt’ – incl. social security, income tax, </a:t>
            </a:r>
            <a:r>
              <a:rPr lang="en-AU" sz="20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landuse</a:t>
            </a:r>
            <a:r>
              <a:rPr lang="en-AU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planning framework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Tradition of national housing policy statements/strategies via periodic govt White Papers</a:t>
            </a:r>
          </a:p>
          <a:p>
            <a:endParaRPr lang="en-AU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775257A-D790-78DD-DC0E-3E690DC44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2425" y="1257300"/>
            <a:ext cx="3895867" cy="53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11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6A610-0506-B337-37C9-D1907311F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Housing policy governance – UK (2)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0B3F8-A86A-0406-09CC-118DC4D62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91375" cy="435133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Governmental powers held by UK Govt by default, rather than by state/territory govts by default as in Aus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371 local govts in Eng, Wales, Scot hold important housing/homelessness and planning powers and duties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Statutory responsibility for councils to prevent, relieve and resolve homelessness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Aptos" panose="020B0004020202020204" pitchFamily="34" charset="0"/>
              <a:buChar char="–"/>
            </a:pPr>
            <a:r>
              <a:rPr lang="en-AU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n-AU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round half of councils handed over all ‘council housing’ to housing </a:t>
            </a:r>
            <a:r>
              <a:rPr lang="en-AU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assocs</a:t>
            </a:r>
            <a:r>
              <a:rPr lang="en-AU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1989-2010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Aptos" panose="020B0004020202020204" pitchFamily="34" charset="0"/>
              <a:buChar char="–"/>
            </a:pPr>
            <a:r>
              <a:rPr lang="en-AU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these areas, homelessness rehousing duties accommodated via ‘HA nominations’</a:t>
            </a:r>
          </a:p>
          <a:p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468807-5B1F-F51C-9CA4-16ED617353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94"/>
          <a:stretch/>
        </p:blipFill>
        <p:spPr>
          <a:xfrm>
            <a:off x="8029575" y="1959692"/>
            <a:ext cx="3825647" cy="439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808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1185A-4E19-36D8-21FB-F6B3961BB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Housing policy governance in Aus and UK: some other key commonalities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55AD0-7581-4FF5-C57C-E798CF2A9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95475"/>
            <a:ext cx="8515350" cy="4281488"/>
          </a:xfrm>
        </p:spPr>
        <p:txBody>
          <a:bodyPr>
            <a:normAutofit/>
          </a:bodyPr>
          <a:lstStyle/>
          <a:p>
            <a:r>
              <a:rPr lang="en-AU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</a:t>
            </a:r>
            <a:r>
              <a:rPr lang="en-A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ertical fiscal imbalance – national govt has lion’s share of tax raising and borrowing powers, plus currency issuing power, but service delivery duties mainly held by lower tiers of govt </a:t>
            </a:r>
          </a:p>
          <a:p>
            <a:pPr lvl="1">
              <a:buFont typeface="Aptos" panose="020B0004020202020204" pitchFamily="34" charset="0"/>
              <a:buChar char="–"/>
            </a:pPr>
            <a:r>
              <a:rPr lang="en-AU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E.g. in Aus 81% of tax revenue collected by Commonwealth Govt, but states responsible for delivery of health, education, housing services</a:t>
            </a:r>
          </a:p>
          <a:p>
            <a:r>
              <a:rPr lang="en-AU" sz="2400" dirty="0"/>
              <a:t>National govt housing minister portfolio generally accorded low status and/or subject to rapidly revolving door</a:t>
            </a:r>
          </a:p>
          <a:p>
            <a:r>
              <a:rPr lang="en-AU" sz="2400" dirty="0"/>
              <a:t>Housing ‘domain knowledge’ in govt (and UK local govt) badly hollowed out in recent decades</a:t>
            </a:r>
          </a:p>
        </p:txBody>
      </p:sp>
    </p:spTree>
    <p:extLst>
      <p:ext uri="{BB962C8B-B14F-4D97-AF65-F5344CB8AC3E}">
        <p14:creationId xmlns:p14="http://schemas.microsoft.com/office/powerpoint/2010/main" val="693578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872BB-DB53-10F9-166C-53603D329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Housing market structure</a:t>
            </a:r>
            <a:endParaRPr lang="en-A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13E525-33C3-28DA-8ED7-6CABED543F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Both countries “homeownership societies”</a:t>
            </a:r>
          </a:p>
          <a:p>
            <a:pPr lvl="1"/>
            <a:r>
              <a:rPr lang="en-US" dirty="0"/>
              <a:t>“Pricing out” began sooner in AU.</a:t>
            </a:r>
          </a:p>
          <a:p>
            <a:pPr lvl="1"/>
            <a:r>
              <a:rPr lang="en-US" dirty="0"/>
              <a:t>Opposite movements on mortgaged/ outright ownership in last 20 years.</a:t>
            </a:r>
          </a:p>
          <a:p>
            <a:r>
              <a:rPr lang="en-US" dirty="0"/>
              <a:t>Both seen growth in PRS, but AU sector larger:</a:t>
            </a:r>
          </a:p>
          <a:p>
            <a:pPr lvl="1"/>
            <a:r>
              <a:rPr lang="en-US" dirty="0"/>
              <a:t>Lightly regulated, small-scale landlords.</a:t>
            </a:r>
          </a:p>
          <a:p>
            <a:pPr lvl="1"/>
            <a:r>
              <a:rPr lang="en-US" dirty="0"/>
              <a:t>Shifts towards regulation in UK in advance of AU</a:t>
            </a:r>
          </a:p>
          <a:p>
            <a:pPr lvl="1"/>
            <a:r>
              <a:rPr lang="en-US" dirty="0"/>
              <a:t>Nascent </a:t>
            </a:r>
            <a:r>
              <a:rPr lang="en-US" dirty="0" err="1"/>
              <a:t>BtR</a:t>
            </a:r>
            <a:r>
              <a:rPr lang="en-US" dirty="0"/>
              <a:t> sectors</a:t>
            </a:r>
          </a:p>
          <a:p>
            <a:r>
              <a:rPr lang="en-US" dirty="0"/>
              <a:t>UK has substantially larger SRS, allowing stronger “safety net” role.  </a:t>
            </a:r>
          </a:p>
          <a:p>
            <a:r>
              <a:rPr lang="en-US" dirty="0"/>
              <a:t>UK has substantially larger housing allowance 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7F0EBDE-1B69-A443-4BC5-40D3AFD51E1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01532876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886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1770</Words>
  <Application>Microsoft Macintosh PowerPoint</Application>
  <PresentationFormat>Widescreen</PresentationFormat>
  <Paragraphs>184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Clancy</vt:lpstr>
      <vt:lpstr>Office Theme</vt:lpstr>
      <vt:lpstr>Housing policy challenges in Australia and the UK </vt:lpstr>
      <vt:lpstr>Presentation outline</vt:lpstr>
      <vt:lpstr>1. Background and context</vt:lpstr>
      <vt:lpstr>Housing policy governance – Australia (1)</vt:lpstr>
      <vt:lpstr>Housing policy governance – Australia (2)</vt:lpstr>
      <vt:lpstr>Housing policy governance – UK (1)</vt:lpstr>
      <vt:lpstr>Housing policy governance – UK (2)</vt:lpstr>
      <vt:lpstr>Housing policy governance in Aus and UK: some other key commonalities</vt:lpstr>
      <vt:lpstr>Housing market structure</vt:lpstr>
      <vt:lpstr>2. Key policy challenges – Australia</vt:lpstr>
      <vt:lpstr>‘Housing supply’ (1)</vt:lpstr>
      <vt:lpstr>‘Housing supply’ (2)</vt:lpstr>
      <vt:lpstr>Rental regulation reform (1)</vt:lpstr>
      <vt:lpstr>Rental regulation reform (2)</vt:lpstr>
      <vt:lpstr>Multi-unit building construction quality</vt:lpstr>
      <vt:lpstr>3. Key policy challenges – UK</vt:lpstr>
      <vt:lpstr>Housing Supply (1) (England)</vt:lpstr>
      <vt:lpstr>Housing Supply (2) (England)</vt:lpstr>
      <vt:lpstr>Private Rental Sector Regulation (1)</vt:lpstr>
      <vt:lpstr>PRS Regulation (2)</vt:lpstr>
      <vt:lpstr>PRS Regulation (3)</vt:lpstr>
      <vt:lpstr>High rise safety &amp; social housing regulation</vt:lpstr>
      <vt:lpstr>Conclusions – What should we be discussing?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Hal Pawson</dc:creator>
  <cp:lastModifiedBy>Stephens, Mark</cp:lastModifiedBy>
  <cp:revision>8</cp:revision>
  <dcterms:created xsi:type="dcterms:W3CDTF">2024-09-20T23:53:03Z</dcterms:created>
  <dcterms:modified xsi:type="dcterms:W3CDTF">2024-09-25T10:03:39Z</dcterms:modified>
</cp:coreProperties>
</file>